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922" r:id="rId3"/>
    <p:sldId id="920" r:id="rId4"/>
    <p:sldId id="895" r:id="rId5"/>
    <p:sldId id="907" r:id="rId6"/>
    <p:sldId id="908" r:id="rId7"/>
    <p:sldId id="924" r:id="rId8"/>
    <p:sldId id="925" r:id="rId9"/>
    <p:sldId id="923" r:id="rId10"/>
    <p:sldId id="926" r:id="rId11"/>
    <p:sldId id="909" r:id="rId12"/>
    <p:sldId id="927" r:id="rId13"/>
    <p:sldId id="704" r:id="rId1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3" d="100"/>
          <a:sy n="93" d="100"/>
        </p:scale>
        <p:origin x="82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S5-237375, SA5#152, 13– 17 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November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2023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Rel-19 SA5 work planning</a:t>
            </a:r>
            <a:br>
              <a:rPr lang="en-GB" sz="4800" b="1" i="1" dirty="0"/>
            </a:br>
            <a:r>
              <a:rPr lang="en-GB" altLang="zh-CN" sz="2400" dirty="0">
                <a:latin typeface="Arial" pitchFamily="34" charset="0"/>
              </a:rPr>
              <a:t>SA5#</a:t>
            </a:r>
            <a:r>
              <a:rPr lang="fr-FR" altLang="zh-CN" sz="2400" dirty="0">
                <a:latin typeface="Arial" pitchFamily="34" charset="0"/>
              </a:rPr>
              <a:t>1</a:t>
            </a:r>
            <a:r>
              <a:rPr lang="en-US" altLang="zh-CN" sz="2400" dirty="0">
                <a:latin typeface="Arial" pitchFamily="34" charset="0"/>
              </a:rPr>
              <a:t>52</a:t>
            </a:r>
            <a:r>
              <a:rPr lang="fr-FR" altLang="zh-CN" sz="2400" dirty="0">
                <a:latin typeface="Arial" pitchFamily="34" charset="0"/>
              </a:rPr>
              <a:t>, 13 – 17</a:t>
            </a:r>
            <a:r>
              <a:rPr lang="en-US" altLang="zh-CN" sz="2400" dirty="0">
                <a:latin typeface="Arial" pitchFamily="34" charset="0"/>
              </a:rPr>
              <a:t> November, 2023</a:t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A40B7-5BAB-4B14-802A-8227AC732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TU Comparison of two tracks/one track</a:t>
            </a:r>
            <a:endParaRPr lang="zh-CN" alt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973DC8-DF25-4FCD-B9D3-9BE804D1C5D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93473" y="1470625"/>
            <a:ext cx="114042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One track: </a:t>
            </a:r>
          </a:p>
          <a:p>
            <a:pPr lvl="1"/>
            <a:r>
              <a:rPr lang="en-US" altLang="zh-CN" sz="1900" b="1" dirty="0"/>
              <a:t>Assumption: Every day = 5 sessions (TUs),  total TU in 1 ordinary meeting = 18.5 TUs</a:t>
            </a:r>
          </a:p>
          <a:p>
            <a:r>
              <a:rPr lang="en-US" altLang="zh-CN" sz="2400" b="1" dirty="0"/>
              <a:t>Two tracks with 2 days in parallel:</a:t>
            </a:r>
          </a:p>
          <a:p>
            <a:pPr lvl="1"/>
            <a:r>
              <a:rPr lang="en-US" altLang="zh-CN" sz="1900" b="1" dirty="0"/>
              <a:t>Assumption: Every day = 5 sessions (TUs),  total TU in 1 track in ordinary meeting = 18.5 TUs</a:t>
            </a:r>
          </a:p>
          <a:p>
            <a:pPr lvl="1"/>
            <a:r>
              <a:rPr lang="en-US" altLang="zh-CN" sz="1900" b="1" dirty="0"/>
              <a:t>Two extra day in parallel = 9.5 sessions (TUs), total TU in 1 ordinary meeting = 28 TUs</a:t>
            </a:r>
          </a:p>
          <a:p>
            <a:r>
              <a:rPr lang="en-US" altLang="zh-CN" sz="2400" b="1" dirty="0"/>
              <a:t>Diff: 9.5 TU* 10 meetings = 95 TU</a:t>
            </a:r>
            <a:endParaRPr lang="zh-CN" alt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D22A79-B7C4-4039-9522-8B9B2124DF01}"/>
              </a:ext>
            </a:extLst>
          </p:cNvPr>
          <p:cNvSpPr txBox="1"/>
          <p:nvPr/>
        </p:nvSpPr>
        <p:spPr>
          <a:xfrm rot="20264497">
            <a:off x="8178647" y="4370762"/>
            <a:ext cx="2670801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practice of TU calculation, not decision for parallel tracks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0399832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6A5C2-5FA7-49A7-B690-F92210C3D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SA5 Rel-18 leftover TU (~Jan.2024)</a:t>
            </a:r>
            <a:endParaRPr lang="zh-CN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3324C0-807E-4BA7-B0B1-5C7CC3495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438851"/>
              </p:ext>
            </p:extLst>
          </p:nvPr>
        </p:nvGraphicFramePr>
        <p:xfrm>
          <a:off x="352985" y="1606897"/>
          <a:ext cx="11486030" cy="271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182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45874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198658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198658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198658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9567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Maintenance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R18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R19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800" dirty="0">
                          <a:latin typeface="+mn-lt"/>
                        </a:rPr>
                        <a:t>(revision session)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792564">
                <a:tc>
                  <a:txBody>
                    <a:bodyPr/>
                    <a:lstStyle/>
                    <a:p>
                      <a:r>
                        <a:rPr lang="en-US" altLang="zh-CN" sz="1800" b="1" dirty="0">
                          <a:latin typeface="+mn-lt"/>
                        </a:rPr>
                        <a:t>Oct.2023~Dec.2023</a:t>
                      </a:r>
                    </a:p>
                    <a:p>
                      <a:r>
                        <a:rPr lang="en-US" altLang="zh-CN" sz="1800" b="1" dirty="0">
                          <a:latin typeface="+mn-lt"/>
                        </a:rPr>
                        <a:t>SA5#152</a:t>
                      </a:r>
                      <a:endParaRPr lang="zh-CN" altLang="en-US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1.5 TU (CR)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13 TU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2 TU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2 TU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792564"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Jan.2024~Mar.2024</a:t>
                      </a:r>
                    </a:p>
                    <a:p>
                      <a:pPr marL="0" algn="l" defTabSz="1219170" rtl="0" eaLnBrk="1" latinLnBrk="0" hangingPunct="1"/>
                      <a:r>
                        <a:rPr lang="en-US" altLang="zh-CN" sz="1800" b="1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SA5#153 (1 meeting) (Last meeting for Rel-18)</a:t>
                      </a:r>
                      <a:endParaRPr lang="zh-CN" altLang="en-US" sz="1800" b="1" kern="120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1.5 TU (CR)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13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highlight>
                            <a:srgbClr val="FFFF00"/>
                          </a:highlight>
                          <a:latin typeface="+mn-lt"/>
                        </a:rPr>
                        <a:t>2 TU</a:t>
                      </a:r>
                      <a:endParaRPr lang="zh-CN" altLang="en-US" sz="1800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highlight>
                            <a:srgbClr val="FFFF00"/>
                          </a:highlight>
                          <a:latin typeface="+mn-lt"/>
                        </a:rPr>
                        <a:t>2 TU</a:t>
                      </a:r>
                      <a:endParaRPr lang="zh-CN" altLang="en-US" sz="1800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045462"/>
                  </a:ext>
                </a:extLst>
              </a:tr>
              <a:tr h="283241">
                <a:tc>
                  <a:txBody>
                    <a:bodyPr/>
                    <a:lstStyle/>
                    <a:p>
                      <a:r>
                        <a:rPr lang="en-US" altLang="zh-CN" sz="1800" b="1" dirty="0">
                          <a:latin typeface="+mn-lt"/>
                        </a:rPr>
                        <a:t>Total= 37 TU</a:t>
                      </a:r>
                      <a:endParaRPr lang="zh-CN" altLang="en-US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3 TU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26 TU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4 TU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+mn-lt"/>
                        </a:rPr>
                        <a:t>4 TU</a:t>
                      </a:r>
                      <a:endParaRPr lang="zh-CN" altLang="en-US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A9BA411-D130-4E6C-813C-9A4D05C97C83}"/>
              </a:ext>
            </a:extLst>
          </p:cNvPr>
          <p:cNvSpPr txBox="1"/>
          <p:nvPr/>
        </p:nvSpPr>
        <p:spPr>
          <a:xfrm>
            <a:off x="283315" y="1225406"/>
            <a:ext cx="1026274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= 18.5,  total OAM TU in 1 ordinary meeting = 16.5 TU, total buffer TU = 2 TU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5302369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035" y="1371600"/>
            <a:ext cx="11183938" cy="1388076"/>
          </a:xfrm>
        </p:spPr>
        <p:txBody>
          <a:bodyPr/>
          <a:lstStyle/>
          <a:p>
            <a:r>
              <a:rPr lang="en-US" altLang="zh-CN" sz="2000" b="1" dirty="0"/>
              <a:t>For Rel-18 rapporteurs: </a:t>
            </a:r>
            <a:r>
              <a:rPr lang="en-US" altLang="zh-CN" sz="2000" dirty="0"/>
              <a:t>Make good work plan to finalize Rel-18 work considering the time left for Rel-18.</a:t>
            </a:r>
          </a:p>
          <a:p>
            <a:r>
              <a:rPr lang="en-US" altLang="zh-CN" sz="2000" b="1" dirty="0"/>
              <a:t>For Rel-19 topic moderators: </a:t>
            </a:r>
            <a:r>
              <a:rPr lang="en-US" altLang="zh-CN" sz="2000" dirty="0"/>
              <a:t>Propose planned TUs using template table below for Rel-19 topics in WI/SI proposal.</a:t>
            </a:r>
            <a:endParaRPr lang="zh-CN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13ED5FB-AA4D-4642-ACBD-BC5C42E33D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900675"/>
              </p:ext>
            </p:extLst>
          </p:nvPr>
        </p:nvGraphicFramePr>
        <p:xfrm>
          <a:off x="2903510" y="3023287"/>
          <a:ext cx="6372296" cy="1793788"/>
        </p:xfrm>
        <a:graphic>
          <a:graphicData uri="http://schemas.openxmlformats.org/drawingml/2006/table">
            <a:tbl>
              <a:tblPr firstRow="1" firstCol="1" bandRow="1"/>
              <a:tblGrid>
                <a:gridCol w="863910">
                  <a:extLst>
                    <a:ext uri="{9D8B030D-6E8A-4147-A177-3AD203B41FA5}">
                      <a16:colId xmlns:a16="http://schemas.microsoft.com/office/drawing/2014/main" val="1634974371"/>
                    </a:ext>
                  </a:extLst>
                </a:gridCol>
                <a:gridCol w="993881">
                  <a:extLst>
                    <a:ext uri="{9D8B030D-6E8A-4147-A177-3AD203B41FA5}">
                      <a16:colId xmlns:a16="http://schemas.microsoft.com/office/drawing/2014/main" val="3831133685"/>
                    </a:ext>
                  </a:extLst>
                </a:gridCol>
                <a:gridCol w="993242">
                  <a:extLst>
                    <a:ext uri="{9D8B030D-6E8A-4147-A177-3AD203B41FA5}">
                      <a16:colId xmlns:a16="http://schemas.microsoft.com/office/drawing/2014/main" val="2675900469"/>
                    </a:ext>
                  </a:extLst>
                </a:gridCol>
                <a:gridCol w="1174179">
                  <a:extLst>
                    <a:ext uri="{9D8B030D-6E8A-4147-A177-3AD203B41FA5}">
                      <a16:colId xmlns:a16="http://schemas.microsoft.com/office/drawing/2014/main" val="342814457"/>
                    </a:ext>
                  </a:extLst>
                </a:gridCol>
                <a:gridCol w="1173542">
                  <a:extLst>
                    <a:ext uri="{9D8B030D-6E8A-4147-A177-3AD203B41FA5}">
                      <a16:colId xmlns:a16="http://schemas.microsoft.com/office/drawing/2014/main" val="1353243402"/>
                    </a:ext>
                  </a:extLst>
                </a:gridCol>
                <a:gridCol w="1173542">
                  <a:extLst>
                    <a:ext uri="{9D8B030D-6E8A-4147-A177-3AD203B41FA5}">
                      <a16:colId xmlns:a16="http://schemas.microsoft.com/office/drawing/2014/main" val="2775325401"/>
                    </a:ext>
                  </a:extLst>
                </a:gridCol>
              </a:tblGrid>
              <a:tr h="6425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Work Task ID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TU Estimate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(Study)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TU Estimate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(Normative)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RAN Dependency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(Yes/No/Maybe)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 Dependency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(Yes/No/Maybe)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Non-3GPP Dependency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altLang="zh-CN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EE/ZSM/TMF etc.</a:t>
                      </a:r>
                      <a:r>
                        <a:rPr lang="en-GB" altLang="zh-CN" sz="1200" b="1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)</a:t>
                      </a:r>
                      <a:endParaRPr lang="zh-CN" alt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22568"/>
                  </a:ext>
                </a:extLst>
              </a:tr>
              <a:tr h="219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WT-1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0.5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730126"/>
                  </a:ext>
                </a:extLst>
              </a:tr>
              <a:tr h="219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WT-2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0.5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761194"/>
                  </a:ext>
                </a:extLst>
              </a:tr>
              <a:tr h="219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WT-…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0.5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1704645"/>
                  </a:ext>
                </a:extLst>
              </a:tr>
              <a:tr h="219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Total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1.5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450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51981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C9E129-BE9C-4737-8317-7D6110B1B309}"/>
              </a:ext>
            </a:extLst>
          </p:cNvPr>
          <p:cNvCxnSpPr>
            <a:cxnSpLocks/>
          </p:cNvCxnSpPr>
          <p:nvPr/>
        </p:nvCxnSpPr>
        <p:spPr bwMode="auto">
          <a:xfrm>
            <a:off x="8484050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5BE7E5E-3F68-41A0-9CF9-4A8EDDC1937A}"/>
              </a:ext>
            </a:extLst>
          </p:cNvPr>
          <p:cNvCxnSpPr>
            <a:cxnSpLocks/>
          </p:cNvCxnSpPr>
          <p:nvPr/>
        </p:nvCxnSpPr>
        <p:spPr bwMode="auto">
          <a:xfrm>
            <a:off x="5615506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CCD1223-66A3-4171-B2B0-62F8AFE68389}"/>
              </a:ext>
            </a:extLst>
          </p:cNvPr>
          <p:cNvCxnSpPr>
            <a:cxnSpLocks/>
          </p:cNvCxnSpPr>
          <p:nvPr/>
        </p:nvCxnSpPr>
        <p:spPr bwMode="auto">
          <a:xfrm>
            <a:off x="269957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78AA13-2FCD-4B51-AB3A-F0E8601EC334}"/>
              </a:ext>
            </a:extLst>
          </p:cNvPr>
          <p:cNvCxnSpPr>
            <a:cxnSpLocks/>
          </p:cNvCxnSpPr>
          <p:nvPr/>
        </p:nvCxnSpPr>
        <p:spPr bwMode="auto">
          <a:xfrm>
            <a:off x="672134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B88E2EB2-03B4-49CD-A91C-751B55D594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49862" y="2128543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017D6C6-1DFF-4709-A062-A13E7B066AA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96047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B5506089-F069-4842-8EB7-44873F51798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519042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13365DA8-CD6E-42F2-AB37-51F27AC0FC8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606496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1C5BB53-1277-42D7-9841-5A7E9DF0C9D0}"/>
              </a:ext>
            </a:extLst>
          </p:cNvPr>
          <p:cNvSpPr txBox="1">
            <a:spLocks/>
          </p:cNvSpPr>
          <p:nvPr/>
        </p:nvSpPr>
        <p:spPr bwMode="auto">
          <a:xfrm>
            <a:off x="843061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TextBox 86">
            <a:extLst>
              <a:ext uri="{FF2B5EF4-FFF2-40B4-BE49-F238E27FC236}">
                <a16:creationId xmlns:a16="http://schemas.microsoft.com/office/drawing/2014/main" id="{10420D22-40BC-416B-AEDD-2BF3DCBDE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397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14" name="Straight Connector 115">
            <a:extLst>
              <a:ext uri="{FF2B5EF4-FFF2-40B4-BE49-F238E27FC236}">
                <a16:creationId xmlns:a16="http://schemas.microsoft.com/office/drawing/2014/main" id="{160962F9-8AA4-4E29-BD7C-9AB85B58F1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32518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5" name="Straight Connector 114">
            <a:extLst>
              <a:ext uri="{FF2B5EF4-FFF2-40B4-BE49-F238E27FC236}">
                <a16:creationId xmlns:a16="http://schemas.microsoft.com/office/drawing/2014/main" id="{F7195661-B4E5-4129-BB9F-B56979C5B4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982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" name="Straight Connector 114">
            <a:extLst>
              <a:ext uri="{FF2B5EF4-FFF2-40B4-BE49-F238E27FC236}">
                <a16:creationId xmlns:a16="http://schemas.microsoft.com/office/drawing/2014/main" id="{6E444791-DB4D-4EC4-9DA1-9EF2F2AABF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56632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" name="Straight Connector 114">
            <a:extLst>
              <a:ext uri="{FF2B5EF4-FFF2-40B4-BE49-F238E27FC236}">
                <a16:creationId xmlns:a16="http://schemas.microsoft.com/office/drawing/2014/main" id="{E76636E8-9CA1-4431-BF82-66B0B45D476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005295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7BEDDF8C-B6ED-4263-963D-A6CFF34618F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14027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6277D72C-AB48-4283-8A27-B58B4894BA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29831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42F46EF-F39B-48A9-84C2-A3A4329884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2775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E2EA272-EA20-4FF5-A7DE-F7058CE55E1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86101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C288234-EC11-4366-9BF7-23888F2F642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56846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720545C-6CDE-4BCB-87D3-D78798E68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607774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86">
            <a:extLst>
              <a:ext uri="{FF2B5EF4-FFF2-40B4-BE49-F238E27FC236}">
                <a16:creationId xmlns:a16="http://schemas.microsoft.com/office/drawing/2014/main" id="{71482402-57DF-4F96-9EB4-FF660883E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0646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6" name="TextBox 86">
            <a:extLst>
              <a:ext uri="{FF2B5EF4-FFF2-40B4-BE49-F238E27FC236}">
                <a16:creationId xmlns:a16="http://schemas.microsoft.com/office/drawing/2014/main" id="{6EAD537C-8BC0-4EEB-A04C-2255D1E6D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6667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7" name="TextBox 86">
            <a:extLst>
              <a:ext uri="{FF2B5EF4-FFF2-40B4-BE49-F238E27FC236}">
                <a16:creationId xmlns:a16="http://schemas.microsoft.com/office/drawing/2014/main" id="{384BE6DE-1C62-41F9-8BF8-54B98C893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149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8" name="TextBox 86">
            <a:extLst>
              <a:ext uri="{FF2B5EF4-FFF2-40B4-BE49-F238E27FC236}">
                <a16:creationId xmlns:a16="http://schemas.microsoft.com/office/drawing/2014/main" id="{EDB2B32A-F6DA-4C66-93BF-735CDA540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096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9" name="TextBox 86">
            <a:extLst>
              <a:ext uri="{FF2B5EF4-FFF2-40B4-BE49-F238E27FC236}">
                <a16:creationId xmlns:a16="http://schemas.microsoft.com/office/drawing/2014/main" id="{B60A3C56-A27A-4CE2-A271-FC4D57AF9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958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BDCE9656-5A41-4868-BE29-2DCA5EC9F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6749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1" name="TextBox 86">
            <a:extLst>
              <a:ext uri="{FF2B5EF4-FFF2-40B4-BE49-F238E27FC236}">
                <a16:creationId xmlns:a16="http://schemas.microsoft.com/office/drawing/2014/main" id="{03E5F4DE-DEC6-488A-B86B-DFFFF49B2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123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2" name="TextBox 86">
            <a:extLst>
              <a:ext uri="{FF2B5EF4-FFF2-40B4-BE49-F238E27FC236}">
                <a16:creationId xmlns:a16="http://schemas.microsoft.com/office/drawing/2014/main" id="{168156DD-9FFB-41CD-AFEC-E49805CC6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9715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3" name="TextBox 86">
            <a:extLst>
              <a:ext uri="{FF2B5EF4-FFF2-40B4-BE49-F238E27FC236}">
                <a16:creationId xmlns:a16="http://schemas.microsoft.com/office/drawing/2014/main" id="{27826D7F-B9D9-414A-A5DD-41AA0DC49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735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4" name="TextBox 86">
            <a:extLst>
              <a:ext uri="{FF2B5EF4-FFF2-40B4-BE49-F238E27FC236}">
                <a16:creationId xmlns:a16="http://schemas.microsoft.com/office/drawing/2014/main" id="{A6DD175B-034A-494A-8F41-3C25AE10A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2829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5" name="TextBox 86">
            <a:extLst>
              <a:ext uri="{FF2B5EF4-FFF2-40B4-BE49-F238E27FC236}">
                <a16:creationId xmlns:a16="http://schemas.microsoft.com/office/drawing/2014/main" id="{C48379B7-E46E-41EC-ACBF-ACE6D9B66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3615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6" name="TextBox 86">
            <a:extLst>
              <a:ext uri="{FF2B5EF4-FFF2-40B4-BE49-F238E27FC236}">
                <a16:creationId xmlns:a16="http://schemas.microsoft.com/office/drawing/2014/main" id="{35279628-12F3-4C69-956B-C45822918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593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7" name="Chevron 60">
            <a:extLst>
              <a:ext uri="{FF2B5EF4-FFF2-40B4-BE49-F238E27FC236}">
                <a16:creationId xmlns:a16="http://schemas.microsoft.com/office/drawing/2014/main" id="{F50811F1-737C-4A70-91FC-F04B771F3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9262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9F1DAB33-E19D-423B-9898-332F60862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160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11D19B-08E5-4A42-A893-6459C716A3BD}"/>
              </a:ext>
            </a:extLst>
          </p:cNvPr>
          <p:cNvSpPr txBox="1"/>
          <p:nvPr/>
        </p:nvSpPr>
        <p:spPr>
          <a:xfrm>
            <a:off x="3808069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7B3FEE-F119-4C78-A5DC-6D12B2DD7EFB}"/>
              </a:ext>
            </a:extLst>
          </p:cNvPr>
          <p:cNvSpPr txBox="1"/>
          <p:nvPr/>
        </p:nvSpPr>
        <p:spPr>
          <a:xfrm>
            <a:off x="6690152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41" name="TextBox 2">
            <a:extLst>
              <a:ext uri="{FF2B5EF4-FFF2-40B4-BE49-F238E27FC236}">
                <a16:creationId xmlns:a16="http://schemas.microsoft.com/office/drawing/2014/main" id="{FF43E23B-2770-4EF5-A43D-2FAF1B3A4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089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42" name="TextBox 59">
            <a:extLst>
              <a:ext uri="{FF2B5EF4-FFF2-40B4-BE49-F238E27FC236}">
                <a16:creationId xmlns:a16="http://schemas.microsoft.com/office/drawing/2014/main" id="{E90392BF-88A9-4B7D-9E62-7146B1820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360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3" name="TextBox 60">
            <a:extLst>
              <a:ext uri="{FF2B5EF4-FFF2-40B4-BE49-F238E27FC236}">
                <a16:creationId xmlns:a16="http://schemas.microsoft.com/office/drawing/2014/main" id="{ACF5324A-8927-424B-98D7-16A72AD2C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90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4" name="TextBox 61">
            <a:extLst>
              <a:ext uri="{FF2B5EF4-FFF2-40B4-BE49-F238E27FC236}">
                <a16:creationId xmlns:a16="http://schemas.microsoft.com/office/drawing/2014/main" id="{E303F18D-9FE6-4C13-996B-B8A8A304E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1825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5" name="TextBox 62">
            <a:extLst>
              <a:ext uri="{FF2B5EF4-FFF2-40B4-BE49-F238E27FC236}">
                <a16:creationId xmlns:a16="http://schemas.microsoft.com/office/drawing/2014/main" id="{31C719DD-3294-4078-B573-9955A87E9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3149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6" name="TextBox 63">
            <a:extLst>
              <a:ext uri="{FF2B5EF4-FFF2-40B4-BE49-F238E27FC236}">
                <a16:creationId xmlns:a16="http://schemas.microsoft.com/office/drawing/2014/main" id="{C552F4A8-2553-4EC8-98B2-315EEA159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5387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7" name="TextBox 64">
            <a:extLst>
              <a:ext uri="{FF2B5EF4-FFF2-40B4-BE49-F238E27FC236}">
                <a16:creationId xmlns:a16="http://schemas.microsoft.com/office/drawing/2014/main" id="{F5B7C81C-336B-4453-9860-6484B5A5B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254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8" name="TextBox 65">
            <a:extLst>
              <a:ext uri="{FF2B5EF4-FFF2-40B4-BE49-F238E27FC236}">
                <a16:creationId xmlns:a16="http://schemas.microsoft.com/office/drawing/2014/main" id="{B0727636-76EF-4B31-9B48-55C1DD1C8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9019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49" name="TextBox 66">
            <a:extLst>
              <a:ext uri="{FF2B5EF4-FFF2-40B4-BE49-F238E27FC236}">
                <a16:creationId xmlns:a16="http://schemas.microsoft.com/office/drawing/2014/main" id="{FB04DF96-FF03-4E01-BEA4-1C48C2DEC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3562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50" name="TextBox 67">
            <a:extLst>
              <a:ext uri="{FF2B5EF4-FFF2-40B4-BE49-F238E27FC236}">
                <a16:creationId xmlns:a16="http://schemas.microsoft.com/office/drawing/2014/main" id="{5BC08B12-F7EC-4345-9D8A-022D88771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51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51" name="TextBox 69">
            <a:extLst>
              <a:ext uri="{FF2B5EF4-FFF2-40B4-BE49-F238E27FC236}">
                <a16:creationId xmlns:a16="http://schemas.microsoft.com/office/drawing/2014/main" id="{AF694916-98B9-49B9-A5BF-191A44564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41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2" name="TextBox 70">
            <a:extLst>
              <a:ext uri="{FF2B5EF4-FFF2-40B4-BE49-F238E27FC236}">
                <a16:creationId xmlns:a16="http://schemas.microsoft.com/office/drawing/2014/main" id="{B08AED69-887B-4C2C-BFD5-557903AF1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7651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3" name="TextBox 71">
            <a:extLst>
              <a:ext uri="{FF2B5EF4-FFF2-40B4-BE49-F238E27FC236}">
                <a16:creationId xmlns:a16="http://schemas.microsoft.com/office/drawing/2014/main" id="{B49C2B84-2110-4FC6-8381-747F868D2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7274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F8C901-1179-42CD-9B8E-25ACDDCC2DC2}"/>
              </a:ext>
            </a:extLst>
          </p:cNvPr>
          <p:cNvSpPr txBox="1"/>
          <p:nvPr/>
        </p:nvSpPr>
        <p:spPr>
          <a:xfrm>
            <a:off x="9348843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6" name="Chevron 79">
            <a:extLst>
              <a:ext uri="{FF2B5EF4-FFF2-40B4-BE49-F238E27FC236}">
                <a16:creationId xmlns:a16="http://schemas.microsoft.com/office/drawing/2014/main" id="{FC8C78E8-A0E4-4981-9CFA-0669BF711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2329" y="4673852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57" name="Chevron 58">
            <a:extLst>
              <a:ext uri="{FF2B5EF4-FFF2-40B4-BE49-F238E27FC236}">
                <a16:creationId xmlns:a16="http://schemas.microsoft.com/office/drawing/2014/main" id="{51B43C76-CE1E-403A-BAAF-C23E0A1A7D99}"/>
              </a:ext>
            </a:extLst>
          </p:cNvPr>
          <p:cNvSpPr/>
          <p:nvPr/>
        </p:nvSpPr>
        <p:spPr bwMode="auto">
          <a:xfrm>
            <a:off x="3645603" y="4950358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SA5 OAM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58" name="Chevron 60">
            <a:extLst>
              <a:ext uri="{FF2B5EF4-FFF2-40B4-BE49-F238E27FC236}">
                <a16:creationId xmlns:a16="http://schemas.microsoft.com/office/drawing/2014/main" id="{541673C1-5C5C-43F8-8623-8323B185CBBC}"/>
              </a:ext>
            </a:extLst>
          </p:cNvPr>
          <p:cNvSpPr/>
          <p:nvPr/>
        </p:nvSpPr>
        <p:spPr bwMode="auto">
          <a:xfrm>
            <a:off x="2682653" y="4370929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59" name="Chevron 60">
            <a:extLst>
              <a:ext uri="{FF2B5EF4-FFF2-40B4-BE49-F238E27FC236}">
                <a16:creationId xmlns:a16="http://schemas.microsoft.com/office/drawing/2014/main" id="{C5BB6392-30E9-4551-B72E-1C9829F126DD}"/>
              </a:ext>
            </a:extLst>
          </p:cNvPr>
          <p:cNvSpPr/>
          <p:nvPr/>
        </p:nvSpPr>
        <p:spPr bwMode="auto">
          <a:xfrm>
            <a:off x="2180023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OAM,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SA6,…) Normative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DBD3CF-805A-43FA-AEE8-A52CC4E14CD4}"/>
              </a:ext>
            </a:extLst>
          </p:cNvPr>
          <p:cNvSpPr/>
          <p:nvPr/>
        </p:nvSpPr>
        <p:spPr bwMode="auto">
          <a:xfrm>
            <a:off x="3342672" y="4677375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(RAN2/3/4core),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SA5 OAM</a:t>
            </a:r>
          </a:p>
        </p:txBody>
      </p:sp>
      <p:sp>
        <p:nvSpPr>
          <p:cNvPr id="61" name="Chevron 58">
            <a:extLst>
              <a:ext uri="{FF2B5EF4-FFF2-40B4-BE49-F238E27FC236}">
                <a16:creationId xmlns:a16="http://schemas.microsoft.com/office/drawing/2014/main" id="{C292BA45-D294-4657-8239-2611B4652615}"/>
              </a:ext>
            </a:extLst>
          </p:cNvPr>
          <p:cNvSpPr/>
          <p:nvPr/>
        </p:nvSpPr>
        <p:spPr bwMode="auto">
          <a:xfrm>
            <a:off x="5849051" y="5293788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62278E21-20E0-4724-992C-9256E4C70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2467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63" name="TextBox 86">
            <a:extLst>
              <a:ext uri="{FF2B5EF4-FFF2-40B4-BE49-F238E27FC236}">
                <a16:creationId xmlns:a16="http://schemas.microsoft.com/office/drawing/2014/main" id="{F3FF1DB0-245E-4A19-A13F-FDC0447D5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8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64" name="TextBox 60">
            <a:extLst>
              <a:ext uri="{FF2B5EF4-FFF2-40B4-BE49-F238E27FC236}">
                <a16:creationId xmlns:a16="http://schemas.microsoft.com/office/drawing/2014/main" id="{A97995B7-F703-4303-A3EC-9EE1082B0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149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1FF9118-14EC-45DC-A708-821AC4E0F1BD}"/>
              </a:ext>
            </a:extLst>
          </p:cNvPr>
          <p:cNvSpPr txBox="1"/>
          <p:nvPr/>
        </p:nvSpPr>
        <p:spPr>
          <a:xfrm>
            <a:off x="1399847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6" name="Rectangle 12">
            <a:extLst>
              <a:ext uri="{FF2B5EF4-FFF2-40B4-BE49-F238E27FC236}">
                <a16:creationId xmlns:a16="http://schemas.microsoft.com/office/drawing/2014/main" id="{5781C656-C3E0-42B4-9BFB-6B55773FF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772" y="5761862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6EB035FD-9F0F-4D63-8873-A3A162FF89F3}"/>
              </a:ext>
            </a:extLst>
          </p:cNvPr>
          <p:cNvSpPr/>
          <p:nvPr/>
        </p:nvSpPr>
        <p:spPr bwMode="auto">
          <a:xfrm>
            <a:off x="1844936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C0C0CE0C-0715-411D-B898-0283EB23F570}"/>
              </a:ext>
            </a:extLst>
          </p:cNvPr>
          <p:cNvSpPr/>
          <p:nvPr/>
        </p:nvSpPr>
        <p:spPr bwMode="auto">
          <a:xfrm>
            <a:off x="494436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</a:t>
            </a:r>
            <a:r>
              <a:rPr lang="en-US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en-US" altLang="zh-CN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SA5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 1        80%</a:t>
            </a:r>
          </a:p>
        </p:txBody>
      </p:sp>
      <p:sp>
        <p:nvSpPr>
          <p:cNvPr id="69" name="TextBox 67">
            <a:extLst>
              <a:ext uri="{FF2B5EF4-FFF2-40B4-BE49-F238E27FC236}">
                <a16:creationId xmlns:a16="http://schemas.microsoft.com/office/drawing/2014/main" id="{0D22CF93-4259-4E1E-9F6B-90942CA9A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203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70" name="Diamond 3">
            <a:extLst>
              <a:ext uri="{FF2B5EF4-FFF2-40B4-BE49-F238E27FC236}">
                <a16:creationId xmlns:a16="http://schemas.microsoft.com/office/drawing/2014/main" id="{85544EE4-3F0D-4B0B-85E8-F53369E4A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756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71" name="TextBox 6">
            <a:extLst>
              <a:ext uri="{FF2B5EF4-FFF2-40B4-BE49-F238E27FC236}">
                <a16:creationId xmlns:a16="http://schemas.microsoft.com/office/drawing/2014/main" id="{45BCDD68-7077-4675-ADBA-33DCE9E59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451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72" name="Diamond 16">
            <a:extLst>
              <a:ext uri="{FF2B5EF4-FFF2-40B4-BE49-F238E27FC236}">
                <a16:creationId xmlns:a16="http://schemas.microsoft.com/office/drawing/2014/main" id="{4FC58110-822A-4170-B137-22F06119F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063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3" name="TextBox 7">
            <a:extLst>
              <a:ext uri="{FF2B5EF4-FFF2-40B4-BE49-F238E27FC236}">
                <a16:creationId xmlns:a16="http://schemas.microsoft.com/office/drawing/2014/main" id="{59313C16-C8FA-4024-8986-769AEEC64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528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B38E01FA-0B4C-4052-8D90-CEB5D0F48F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66000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C032CE37-8E20-4E70-9820-05A534CA1C22}"/>
              </a:ext>
            </a:extLst>
          </p:cNvPr>
          <p:cNvSpPr/>
          <p:nvPr/>
        </p:nvSpPr>
        <p:spPr bwMode="auto">
          <a:xfrm>
            <a:off x="1689239" y="2177856"/>
            <a:ext cx="487399" cy="43677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76D74D62-BC4D-4A69-9BF6-D735B4ADCB39}"/>
              </a:ext>
            </a:extLst>
          </p:cNvPr>
          <p:cNvSpPr/>
          <p:nvPr/>
        </p:nvSpPr>
        <p:spPr bwMode="auto">
          <a:xfrm>
            <a:off x="5492097" y="3615639"/>
            <a:ext cx="788504" cy="2592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6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Extended stage2 (SA5 OAM)</a:t>
            </a:r>
            <a:endParaRPr lang="fr-FR" altLang="zh-CN" sz="6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9AA9F020-88C9-47D2-BB66-AE2E477FF75C}"/>
              </a:ext>
            </a:extLst>
          </p:cNvPr>
          <p:cNvSpPr/>
          <p:nvPr/>
        </p:nvSpPr>
        <p:spPr bwMode="auto">
          <a:xfrm>
            <a:off x="3297448" y="3939677"/>
            <a:ext cx="5092097" cy="21326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r>
              <a:rPr lang="en-US" altLang="zh-CN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        SA5 CH Study                                    Stage 2 &amp; 3 (SA5 CH ) Normative</a:t>
            </a:r>
            <a:endParaRPr lang="fr-FR" altLang="zh-CN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  <a:p>
            <a:pPr algn="ctr"/>
            <a:endParaRPr lang="fr-FR" altLang="zh-CN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B8DD6773-53F7-4584-8EAF-A61CC7696EF5}"/>
              </a:ext>
            </a:extLst>
          </p:cNvPr>
          <p:cNvSpPr/>
          <p:nvPr/>
        </p:nvSpPr>
        <p:spPr bwMode="auto">
          <a:xfrm>
            <a:off x="2614958" y="2304098"/>
            <a:ext cx="1440195" cy="24269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Extended stage1 (SA5 OAM)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75A919E1-4C0C-4114-BB53-B91DAF50BCBE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with SA5 (For integrated to SA timeline)</a:t>
            </a:r>
            <a:endParaRPr lang="en-US" sz="2400" dirty="0"/>
          </a:p>
        </p:txBody>
      </p:sp>
      <p:sp>
        <p:nvSpPr>
          <p:cNvPr id="77" name="矩形 1">
            <a:extLst>
              <a:ext uri="{FF2B5EF4-FFF2-40B4-BE49-F238E27FC236}">
                <a16:creationId xmlns:a16="http://schemas.microsoft.com/office/drawing/2014/main" id="{0E58EC91-4DF3-4966-976E-85FBF81BD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4959" y="2215952"/>
            <a:ext cx="1497736" cy="360580"/>
          </a:xfrm>
          <a:prstGeom prst="rect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矩形 1">
            <a:extLst>
              <a:ext uri="{FF2B5EF4-FFF2-40B4-BE49-F238E27FC236}">
                <a16:creationId xmlns:a16="http://schemas.microsoft.com/office/drawing/2014/main" id="{D49ADE2F-ED01-4235-ADEE-5D507996E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0023" y="3586871"/>
            <a:ext cx="6369160" cy="680330"/>
          </a:xfrm>
          <a:prstGeom prst="rect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矩形 1">
            <a:extLst>
              <a:ext uri="{FF2B5EF4-FFF2-40B4-BE49-F238E27FC236}">
                <a16:creationId xmlns:a16="http://schemas.microsoft.com/office/drawing/2014/main" id="{33D714CC-6A21-4DAF-976F-65069A534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826" y="4646105"/>
            <a:ext cx="5387613" cy="561046"/>
          </a:xfrm>
          <a:prstGeom prst="rect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Isosceles Triangle 79">
            <a:extLst>
              <a:ext uri="{FF2B5EF4-FFF2-40B4-BE49-F238E27FC236}">
                <a16:creationId xmlns:a16="http://schemas.microsoft.com/office/drawing/2014/main" id="{0A69D608-E950-4E5E-810C-67EE93BDA12D}"/>
              </a:ext>
            </a:extLst>
          </p:cNvPr>
          <p:cNvSpPr/>
          <p:nvPr/>
        </p:nvSpPr>
        <p:spPr bwMode="auto">
          <a:xfrm>
            <a:off x="4947943" y="3928493"/>
            <a:ext cx="123400" cy="200049"/>
          </a:xfrm>
          <a:prstGeom prst="triangle">
            <a:avLst/>
          </a:prstGeom>
          <a:solidFill>
            <a:srgbClr val="FF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6222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100">
            <a:extLst>
              <a:ext uri="{FF2B5EF4-FFF2-40B4-BE49-F238E27FC236}">
                <a16:creationId xmlns:a16="http://schemas.microsoft.com/office/drawing/2014/main" id="{94234EC6-12FD-4EF0-BE28-224449784697}"/>
              </a:ext>
            </a:extLst>
          </p:cNvPr>
          <p:cNvGrpSpPr/>
          <p:nvPr/>
        </p:nvGrpSpPr>
        <p:grpSpPr>
          <a:xfrm>
            <a:off x="293688" y="1435309"/>
            <a:ext cx="8318500" cy="4858391"/>
            <a:chOff x="293688" y="1435310"/>
            <a:chExt cx="8318500" cy="3205162"/>
          </a:xfrm>
        </p:grpSpPr>
        <p:cxnSp>
          <p:nvCxnSpPr>
            <p:cNvPr id="125" name="Straight Connector 114">
              <a:extLst>
                <a:ext uri="{FF2B5EF4-FFF2-40B4-BE49-F238E27FC236}">
                  <a16:creationId xmlns:a16="http://schemas.microsoft.com/office/drawing/2014/main" id="{FCE2413E-0F00-425C-B429-97DE8B25E6C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466013" y="1508335"/>
              <a:ext cx="25400" cy="3132137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26" name="Straight Connector 114">
              <a:extLst>
                <a:ext uri="{FF2B5EF4-FFF2-40B4-BE49-F238E27FC236}">
                  <a16:creationId xmlns:a16="http://schemas.microsoft.com/office/drawing/2014/main" id="{17705E43-6A42-4668-8B8E-C5A61A58329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67263" y="1468647"/>
              <a:ext cx="4762" cy="3133725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27" name="Straight Connector 114">
              <a:extLst>
                <a:ext uri="{FF2B5EF4-FFF2-40B4-BE49-F238E27FC236}">
                  <a16:creationId xmlns:a16="http://schemas.microsoft.com/office/drawing/2014/main" id="{E0D52600-A8D0-4000-B0F1-AA4781C308A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035175" y="1470235"/>
              <a:ext cx="7938" cy="3132137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29" name="Straight Connector 115">
              <a:extLst>
                <a:ext uri="{FF2B5EF4-FFF2-40B4-BE49-F238E27FC236}">
                  <a16:creationId xmlns:a16="http://schemas.microsoft.com/office/drawing/2014/main" id="{2FA876E7-D4D0-40B1-A1B4-A07CA5818E3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16213" y="1508335"/>
              <a:ext cx="9525" cy="313213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0" name="Straight Connector 114">
              <a:extLst>
                <a:ext uri="{FF2B5EF4-FFF2-40B4-BE49-F238E27FC236}">
                  <a16:creationId xmlns:a16="http://schemas.microsoft.com/office/drawing/2014/main" id="{0070AEB3-1448-4FBB-8FCA-6D9D301673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3688" y="1532147"/>
              <a:ext cx="0" cy="310832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1" name="Straight Connector 114">
              <a:extLst>
                <a:ext uri="{FF2B5EF4-FFF2-40B4-BE49-F238E27FC236}">
                  <a16:creationId xmlns:a16="http://schemas.microsoft.com/office/drawing/2014/main" id="{8CFFCA93-9292-4AA4-9F5F-08AC51EEE3F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25575" y="1508335"/>
              <a:ext cx="0" cy="313213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2" name="Straight Connector 114">
              <a:extLst>
                <a:ext uri="{FF2B5EF4-FFF2-40B4-BE49-F238E27FC236}">
                  <a16:creationId xmlns:a16="http://schemas.microsoft.com/office/drawing/2014/main" id="{B0E4F53C-EECD-442D-A35D-9A5AEB9658B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037513" y="1508335"/>
              <a:ext cx="31750" cy="309403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3" name="Straight Connector 114">
              <a:extLst>
                <a:ext uri="{FF2B5EF4-FFF2-40B4-BE49-F238E27FC236}">
                  <a16:creationId xmlns:a16="http://schemas.microsoft.com/office/drawing/2014/main" id="{218BDFCA-F6D8-4746-92DD-C7DB89CA110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26250" y="1508335"/>
              <a:ext cx="1588" cy="313213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4" name="Straight Connector 114">
              <a:extLst>
                <a:ext uri="{FF2B5EF4-FFF2-40B4-BE49-F238E27FC236}">
                  <a16:creationId xmlns:a16="http://schemas.microsoft.com/office/drawing/2014/main" id="{77EB7507-E66A-4820-AF91-07D9AFC4BF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434013" y="1468647"/>
              <a:ext cx="0" cy="3171825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5" name="Straight Connector 114">
              <a:extLst>
                <a:ext uri="{FF2B5EF4-FFF2-40B4-BE49-F238E27FC236}">
                  <a16:creationId xmlns:a16="http://schemas.microsoft.com/office/drawing/2014/main" id="{A8DA9D0D-AFD4-43AB-9600-380A170010B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30925" y="1508335"/>
              <a:ext cx="0" cy="313213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6" name="Straight Connector 114">
              <a:extLst>
                <a:ext uri="{FF2B5EF4-FFF2-40B4-BE49-F238E27FC236}">
                  <a16:creationId xmlns:a16="http://schemas.microsoft.com/office/drawing/2014/main" id="{F6D76FEF-F0C1-4795-951D-0FCC692796F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173538" y="1508335"/>
              <a:ext cx="3175" cy="313213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7" name="Straight Connector 114">
              <a:extLst>
                <a:ext uri="{FF2B5EF4-FFF2-40B4-BE49-F238E27FC236}">
                  <a16:creationId xmlns:a16="http://schemas.microsoft.com/office/drawing/2014/main" id="{C03B3875-0B4E-4CCF-99B8-5ABD358ED34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95663" y="1508335"/>
              <a:ext cx="15875" cy="3132137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38" name="Straight Connector 114">
              <a:extLst>
                <a:ext uri="{FF2B5EF4-FFF2-40B4-BE49-F238E27FC236}">
                  <a16:creationId xmlns:a16="http://schemas.microsoft.com/office/drawing/2014/main" id="{79D6899E-84B7-43EB-ACFC-54C996BF5E5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02663" y="1511510"/>
              <a:ext cx="9525" cy="3128962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8" name="Straight Connector 114">
              <a:extLst>
                <a:ext uri="{FF2B5EF4-FFF2-40B4-BE49-F238E27FC236}">
                  <a16:creationId xmlns:a16="http://schemas.microsoft.com/office/drawing/2014/main" id="{0ABCDD68-8151-4592-B780-9216EFA457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1538" y="1435310"/>
              <a:ext cx="12700" cy="3205162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</p:grpSp>
      <p:pic>
        <p:nvPicPr>
          <p:cNvPr id="50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80DADBB-96ED-4E5E-92DB-2630E6692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7249" y="358047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itle 1">
            <a:extLst>
              <a:ext uri="{FF2B5EF4-FFF2-40B4-BE49-F238E27FC236}">
                <a16:creationId xmlns:a16="http://schemas.microsoft.com/office/drawing/2014/main" id="{87A5B7A8-21D1-43AF-9CF3-F57729F0539D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8506323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with SA5 OAM (considering of sync with SA1/SA2/SA6/RAN/CT) (for SA5 internal use)</a:t>
            </a:r>
            <a:endParaRPr lang="en-US" sz="24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1752441-777B-4187-99C7-BDC88CC65DF4}"/>
              </a:ext>
            </a:extLst>
          </p:cNvPr>
          <p:cNvSpPr txBox="1"/>
          <p:nvPr/>
        </p:nvSpPr>
        <p:spPr>
          <a:xfrm>
            <a:off x="8375893" y="1505159"/>
            <a:ext cx="3684302" cy="51491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1313" indent="-341313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1400" b="1" dirty="0">
                <a:latin typeface="+mn-lt"/>
                <a:cs typeface="+mn-cs"/>
              </a:rPr>
              <a:t>Categorization of SA5 OAM work area:</a:t>
            </a:r>
          </a:p>
          <a:p>
            <a:pPr marL="341313" indent="-341313">
              <a:spcBef>
                <a:spcPct val="20000"/>
              </a:spcBef>
              <a:buBlip>
                <a:blip r:embed="rId4"/>
              </a:buBlip>
              <a:defRPr/>
            </a:pP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Standalone OAM</a:t>
            </a:r>
          </a:p>
          <a:p>
            <a:pPr marL="341313" indent="-341313">
              <a:spcBef>
                <a:spcPct val="20000"/>
              </a:spcBef>
              <a:buBlip>
                <a:blip r:embed="rId4"/>
              </a:buBlip>
              <a:defRPr/>
            </a:pP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SA1 related OAM</a:t>
            </a:r>
          </a:p>
          <a:p>
            <a:pPr marL="341313" indent="-341313">
              <a:spcBef>
                <a:spcPct val="20000"/>
              </a:spcBef>
              <a:buBlip>
                <a:blip r:embed="rId4"/>
              </a:buBlip>
              <a:defRPr/>
            </a:pP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SA2/6 related OAM </a:t>
            </a:r>
          </a:p>
          <a:p>
            <a:pPr marL="341313" indent="-341313">
              <a:spcBef>
                <a:spcPct val="20000"/>
              </a:spcBef>
              <a:buBlip>
                <a:blip r:embed="rId4"/>
              </a:buBlip>
              <a:defRPr/>
            </a:pPr>
            <a:r>
              <a:rPr lang="en-US" altLang="zh-CN" sz="1100" kern="0" dirty="0">
                <a:latin typeface="+mn-lt"/>
                <a:ea typeface="MS PGothic" panose="020B0600070205080204" pitchFamily="34" charset="-128"/>
              </a:rPr>
              <a:t>RAN/CT related OAM</a:t>
            </a:r>
          </a:p>
          <a:p>
            <a:pPr marL="341313" indent="-341313"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zh-CN" sz="1400" b="1" dirty="0">
                <a:latin typeface="+mn-lt"/>
                <a:cs typeface="+mn-cs"/>
              </a:rPr>
              <a:t>Key sync periods and potential sync consideration:</a:t>
            </a:r>
          </a:p>
          <a:p>
            <a:r>
              <a:rPr lang="zh-CN" altLang="en-US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①  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Jun.2023 (SA5#150)</a:t>
            </a:r>
            <a:r>
              <a:rPr lang="zh-CN" altLang="en-US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~Dec.2023 (SA5#152/</a:t>
            </a:r>
            <a:r>
              <a:rPr lang="en-US" altLang="zh-CN" sz="1100" b="1" dirty="0">
                <a:solidFill>
                  <a:srgbClr val="0000FF"/>
                </a:solidFill>
                <a:ea typeface="Microsoft YaHei" panose="020B0503020204020204" pitchFamily="34" charset="-122"/>
              </a:rPr>
              <a:t> 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TSG#102)</a:t>
            </a:r>
            <a:r>
              <a:rPr lang="zh-CN" altLang="en-US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coordination with SA1 on management requirements using </a:t>
            </a:r>
            <a:r>
              <a:rPr lang="en-US" altLang="zh-CN" sz="1100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DP</a:t>
            </a:r>
          </a:p>
          <a:p>
            <a:r>
              <a:rPr lang="zh-CN" altLang="en-US" sz="1100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② 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Oct.2023 (SA5#151) ~Dec.2023 (SA5#152/TSG#102): </a:t>
            </a: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First Rel-19 </a:t>
            </a:r>
            <a:r>
              <a:rPr lang="en-US" altLang="zh-CN" sz="1100" b="1" dirty="0">
                <a:solidFill>
                  <a:srgbClr val="FF0000"/>
                </a:solidFill>
                <a:latin typeface="+mn-lt"/>
                <a:ea typeface="Microsoft YaHei" panose="020B0503020204020204" pitchFamily="34" charset="-122"/>
              </a:rPr>
              <a:t>Sis/WIs</a:t>
            </a: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 discussion time window. First package of Sis/WIs are targeted to be ready in TSG#102.</a:t>
            </a:r>
          </a:p>
          <a:p>
            <a:pPr lvl="0"/>
            <a:r>
              <a:rPr lang="zh-CN" altLang="en-US" sz="1100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③</a:t>
            </a:r>
            <a:r>
              <a:rPr lang="zh-CN" altLang="en-US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Jan.2024 (SA5#153) ~Sep,2025 (TSG#109): Rel-19 work time window. 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SA2/SA6/CT related stage2 should be ready in TSG#106, to be able to sync with SA2/SA6/CT discussion.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Standalone OAM/RAN related stage2 should be ready in TSG#108, to be able to sync with RAN discussion.</a:t>
            </a:r>
          </a:p>
          <a:p>
            <a:pPr lvl="0"/>
            <a:r>
              <a:rPr lang="zh-CN" altLang="en-US" sz="1100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④ 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 (SA5#155)~Sep. 2024 (SA5#156/TSG#105)</a:t>
            </a:r>
            <a:r>
              <a:rPr lang="en-US" altLang="zh-CN" sz="1100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: </a:t>
            </a:r>
            <a:r>
              <a:rPr lang="en-US" altLang="zh-CN" sz="1100" dirty="0">
                <a:solidFill>
                  <a:prstClr val="black"/>
                </a:solidFill>
                <a:latin typeface="Calibri"/>
                <a:ea typeface="Microsoft YaHei" panose="020B0503020204020204" pitchFamily="34" charset="-122"/>
              </a:rPr>
              <a:t>Placeholder time window for new WI/SI (only if there are TU left).</a:t>
            </a:r>
          </a:p>
          <a:p>
            <a:r>
              <a:rPr lang="zh-CN" altLang="en-US" sz="1100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⑤ 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Jun (SA5#150) ~Dec.2023 (SA5#152/ TSG#102) </a:t>
            </a: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potential sync time window with SA1(6 months).</a:t>
            </a:r>
            <a:endParaRPr lang="en-US" altLang="zh-CN" sz="1100" b="1" dirty="0">
              <a:solidFill>
                <a:srgbClr val="0000FF"/>
              </a:solidFill>
              <a:latin typeface="+mn-lt"/>
              <a:ea typeface="Microsoft YaHei" panose="020B0503020204020204" pitchFamily="34" charset="-122"/>
            </a:endParaRPr>
          </a:p>
          <a:p>
            <a:r>
              <a:rPr lang="zh-CN" altLang="en-US" sz="1100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⑥ 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Apr (SA5#154)~Dec,2024 (SA5#158): </a:t>
            </a:r>
            <a:r>
              <a:rPr lang="en-US" altLang="zh-CN" sz="1100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potential sync </a:t>
            </a:r>
            <a:r>
              <a:rPr lang="en-US" altLang="zh-CN" sz="1100" dirty="0">
                <a:solidFill>
                  <a:prstClr val="black"/>
                </a:solidFill>
                <a:latin typeface="Calibri"/>
                <a:ea typeface="Microsoft YaHei" panose="020B0503020204020204" pitchFamily="34" charset="-122"/>
              </a:rPr>
              <a:t>time window </a:t>
            </a: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with SA2/SA6(9 months).</a:t>
            </a:r>
          </a:p>
          <a:p>
            <a:r>
              <a:rPr lang="zh-CN" altLang="en-US" sz="1100" b="1" dirty="0">
                <a:solidFill>
                  <a:srgbClr val="0000FF"/>
                </a:solidFill>
                <a:ea typeface="Microsoft YaHei" panose="020B0503020204020204" pitchFamily="34" charset="-122"/>
              </a:rPr>
              <a:t>⑦</a:t>
            </a:r>
            <a:r>
              <a:rPr lang="en-US" altLang="zh-CN" sz="1100" b="1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Oct,2024(SA5#157)~Sep,2025 (TSG#109): </a:t>
            </a:r>
            <a:r>
              <a:rPr lang="en-US" altLang="zh-CN" sz="1100" dirty="0">
                <a:solidFill>
                  <a:srgbClr val="0000FF"/>
                </a:solidFill>
                <a:latin typeface="+mn-lt"/>
                <a:ea typeface="Microsoft YaHei" panose="020B0503020204020204" pitchFamily="34" charset="-122"/>
              </a:rPr>
              <a:t> </a:t>
            </a:r>
            <a:r>
              <a:rPr lang="en-US" altLang="zh-CN" sz="1100" dirty="0">
                <a:latin typeface="+mn-lt"/>
                <a:ea typeface="Microsoft YaHei" panose="020B0503020204020204" pitchFamily="34" charset="-122"/>
              </a:rPr>
              <a:t>potential sync time window with RAN/CT (12 months).</a:t>
            </a:r>
            <a:endParaRPr lang="zh-CN" altLang="en-US" sz="1100" dirty="0">
              <a:latin typeface="+mn-lt"/>
            </a:endParaRP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383E9B61-E521-468D-ADC5-8797DD4F2186}"/>
              </a:ext>
            </a:extLst>
          </p:cNvPr>
          <p:cNvCxnSpPr>
            <a:cxnSpLocks/>
          </p:cNvCxnSpPr>
          <p:nvPr/>
        </p:nvCxnSpPr>
        <p:spPr bwMode="auto">
          <a:xfrm>
            <a:off x="7548563" y="770147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296656D4-1723-4153-829C-440EB7C8023D}"/>
              </a:ext>
            </a:extLst>
          </p:cNvPr>
          <p:cNvCxnSpPr>
            <a:cxnSpLocks/>
          </p:cNvCxnSpPr>
          <p:nvPr/>
        </p:nvCxnSpPr>
        <p:spPr bwMode="auto">
          <a:xfrm>
            <a:off x="4857750" y="770147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7CA6511B-44F0-450E-808A-EFCC2A2CD764}"/>
              </a:ext>
            </a:extLst>
          </p:cNvPr>
          <p:cNvCxnSpPr>
            <a:cxnSpLocks/>
          </p:cNvCxnSpPr>
          <p:nvPr/>
        </p:nvCxnSpPr>
        <p:spPr bwMode="auto">
          <a:xfrm>
            <a:off x="2122488" y="770147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DCAFA927-F86A-4E77-94E0-04CF8C3E85BC}"/>
              </a:ext>
            </a:extLst>
          </p:cNvPr>
          <p:cNvCxnSpPr>
            <a:cxnSpLocks/>
          </p:cNvCxnSpPr>
          <p:nvPr/>
        </p:nvCxnSpPr>
        <p:spPr bwMode="auto">
          <a:xfrm>
            <a:off x="220663" y="770147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4" name="Straight Connector 114">
            <a:extLst>
              <a:ext uri="{FF2B5EF4-FFF2-40B4-BE49-F238E27FC236}">
                <a16:creationId xmlns:a16="http://schemas.microsoft.com/office/drawing/2014/main" id="{307B91C1-FE61-4021-998C-EE66C619F34E}"/>
              </a:ext>
            </a:extLst>
          </p:cNvPr>
          <p:cNvCxnSpPr>
            <a:cxnSpLocks noChangeShapeType="1"/>
            <a:endCxn id="180" idx="0"/>
          </p:cNvCxnSpPr>
          <p:nvPr/>
        </p:nvCxnSpPr>
        <p:spPr bwMode="auto">
          <a:xfrm flipH="1">
            <a:off x="1394794" y="1351172"/>
            <a:ext cx="7956" cy="4766612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8" name="TextBox 86">
            <a:extLst>
              <a:ext uri="{FF2B5EF4-FFF2-40B4-BE49-F238E27FC236}">
                <a16:creationId xmlns:a16="http://schemas.microsoft.com/office/drawing/2014/main" id="{A58EF48E-8406-4582-93BE-1CBD91952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60647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#101</a:t>
            </a:r>
          </a:p>
        </p:txBody>
      </p:sp>
      <p:sp>
        <p:nvSpPr>
          <p:cNvPr id="139" name="TextBox 1">
            <a:extLst>
              <a:ext uri="{FF2B5EF4-FFF2-40B4-BE49-F238E27FC236}">
                <a16:creationId xmlns:a16="http://schemas.microsoft.com/office/drawing/2014/main" id="{A2CA3D8E-827D-4BF3-A43D-D7AAC4E1E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4584" y="1492953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40" name="TextBox 86">
            <a:extLst>
              <a:ext uri="{FF2B5EF4-FFF2-40B4-BE49-F238E27FC236}">
                <a16:creationId xmlns:a16="http://schemas.microsoft.com/office/drawing/2014/main" id="{B7B64777-9365-4961-AF4C-B2E8772EC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960647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#102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1" name="TextBox 86">
            <a:extLst>
              <a:ext uri="{FF2B5EF4-FFF2-40B4-BE49-F238E27FC236}">
                <a16:creationId xmlns:a16="http://schemas.microsoft.com/office/drawing/2014/main" id="{93461E06-BBC9-4D7B-83CB-4F0EC79EC3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960647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#103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2" name="TextBox 86">
            <a:extLst>
              <a:ext uri="{FF2B5EF4-FFF2-40B4-BE49-F238E27FC236}">
                <a16:creationId xmlns:a16="http://schemas.microsoft.com/office/drawing/2014/main" id="{0F1681A0-1C1D-4597-9815-F98B3A586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960647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#104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3" name="TextBox 86">
            <a:extLst>
              <a:ext uri="{FF2B5EF4-FFF2-40B4-BE49-F238E27FC236}">
                <a16:creationId xmlns:a16="http://schemas.microsoft.com/office/drawing/2014/main" id="{63FF4AFB-C7DE-40BE-8EC4-B8C96780B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960647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#105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4" name="TextBox 86">
            <a:extLst>
              <a:ext uri="{FF2B5EF4-FFF2-40B4-BE49-F238E27FC236}">
                <a16:creationId xmlns:a16="http://schemas.microsoft.com/office/drawing/2014/main" id="{08DF7E20-660C-4AE0-A6B6-D83E5DB1A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960647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#106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5" name="TextBox 86">
            <a:extLst>
              <a:ext uri="{FF2B5EF4-FFF2-40B4-BE49-F238E27FC236}">
                <a16:creationId xmlns:a16="http://schemas.microsoft.com/office/drawing/2014/main" id="{0E41A5D0-0F07-40E8-8E29-48D9B258D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960647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#107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6" name="TextBox 86">
            <a:extLst>
              <a:ext uri="{FF2B5EF4-FFF2-40B4-BE49-F238E27FC236}">
                <a16:creationId xmlns:a16="http://schemas.microsoft.com/office/drawing/2014/main" id="{837ECFF1-A139-4E62-9289-8471DD2DD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960647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#108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7" name="TextBox 86">
            <a:extLst>
              <a:ext uri="{FF2B5EF4-FFF2-40B4-BE49-F238E27FC236}">
                <a16:creationId xmlns:a16="http://schemas.microsoft.com/office/drawing/2014/main" id="{C084FDD2-AA2E-44C0-A4EC-91BC70033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960647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#109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8" name="TextBox 86">
            <a:extLst>
              <a:ext uri="{FF2B5EF4-FFF2-40B4-BE49-F238E27FC236}">
                <a16:creationId xmlns:a16="http://schemas.microsoft.com/office/drawing/2014/main" id="{8B068C8A-158A-4957-A6AB-015858A65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960647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#110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49" name="TextBox 86">
            <a:extLst>
              <a:ext uri="{FF2B5EF4-FFF2-40B4-BE49-F238E27FC236}">
                <a16:creationId xmlns:a16="http://schemas.microsoft.com/office/drawing/2014/main" id="{0C789BCA-F87B-4973-9091-4D63A5E5C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960647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#111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1094A897-B31F-40E6-A3F6-1740799E7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960647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#112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51" name="TextBox 86">
            <a:extLst>
              <a:ext uri="{FF2B5EF4-FFF2-40B4-BE49-F238E27FC236}">
                <a16:creationId xmlns:a16="http://schemas.microsoft.com/office/drawing/2014/main" id="{9ADAB854-4A3C-4115-AD2E-4678E37EB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960647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#99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D559991F-EAE9-4901-AE26-3E4D36511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1772030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itchFamily="50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E83CB3C0-77E7-415D-94E4-30186C72B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1772030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234CD2CA-6609-4F71-8E8C-A6DB812889EB}"/>
              </a:ext>
            </a:extLst>
          </p:cNvPr>
          <p:cNvSpPr txBox="1"/>
          <p:nvPr/>
        </p:nvSpPr>
        <p:spPr>
          <a:xfrm>
            <a:off x="3162300" y="647910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96B15BFF-B077-4835-B179-377E452DC2A9}"/>
              </a:ext>
            </a:extLst>
          </p:cNvPr>
          <p:cNvSpPr txBox="1"/>
          <p:nvPr/>
        </p:nvSpPr>
        <p:spPr>
          <a:xfrm>
            <a:off x="5865813" y="647910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56" name="TextBox 2">
            <a:extLst>
              <a:ext uri="{FF2B5EF4-FFF2-40B4-BE49-F238E27FC236}">
                <a16:creationId xmlns:a16="http://schemas.microsoft.com/office/drawing/2014/main" id="{AA767007-7CE5-4643-9A22-D6186EFCA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114635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Sep.</a:t>
            </a:r>
          </a:p>
        </p:txBody>
      </p:sp>
      <p:sp>
        <p:nvSpPr>
          <p:cNvPr id="157" name="TextBox 59">
            <a:extLst>
              <a:ext uri="{FF2B5EF4-FFF2-40B4-BE49-F238E27FC236}">
                <a16:creationId xmlns:a16="http://schemas.microsoft.com/office/drawing/2014/main" id="{F10F93CC-ABF8-463D-B231-215E65132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11463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Mar.</a:t>
            </a:r>
          </a:p>
        </p:txBody>
      </p:sp>
      <p:sp>
        <p:nvSpPr>
          <p:cNvPr id="158" name="TextBox 60">
            <a:extLst>
              <a:ext uri="{FF2B5EF4-FFF2-40B4-BE49-F238E27FC236}">
                <a16:creationId xmlns:a16="http://schemas.microsoft.com/office/drawing/2014/main" id="{CC4D2B62-9620-45C7-9179-BA438C7E6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11463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Mar.</a:t>
            </a:r>
          </a:p>
        </p:txBody>
      </p:sp>
      <p:sp>
        <p:nvSpPr>
          <p:cNvPr id="159" name="TextBox 61">
            <a:extLst>
              <a:ext uri="{FF2B5EF4-FFF2-40B4-BE49-F238E27FC236}">
                <a16:creationId xmlns:a16="http://schemas.microsoft.com/office/drawing/2014/main" id="{A8066A21-4A36-48CB-B4CE-D0BF7C62A5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11463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Mar.</a:t>
            </a:r>
          </a:p>
        </p:txBody>
      </p:sp>
      <p:sp>
        <p:nvSpPr>
          <p:cNvPr id="160" name="TextBox 62">
            <a:extLst>
              <a:ext uri="{FF2B5EF4-FFF2-40B4-BE49-F238E27FC236}">
                <a16:creationId xmlns:a16="http://schemas.microsoft.com/office/drawing/2014/main" id="{0321F83B-9B7C-4B6F-B48F-B4B3B6388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114635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Jun.</a:t>
            </a:r>
          </a:p>
        </p:txBody>
      </p:sp>
      <p:sp>
        <p:nvSpPr>
          <p:cNvPr id="161" name="TextBox 63">
            <a:extLst>
              <a:ext uri="{FF2B5EF4-FFF2-40B4-BE49-F238E27FC236}">
                <a16:creationId xmlns:a16="http://schemas.microsoft.com/office/drawing/2014/main" id="{5D2E9A0A-3134-425A-9122-3589144F1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114635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Jun.</a:t>
            </a:r>
          </a:p>
        </p:txBody>
      </p:sp>
      <p:sp>
        <p:nvSpPr>
          <p:cNvPr id="162" name="TextBox 64">
            <a:extLst>
              <a:ext uri="{FF2B5EF4-FFF2-40B4-BE49-F238E27FC236}">
                <a16:creationId xmlns:a16="http://schemas.microsoft.com/office/drawing/2014/main" id="{42DB2FEE-9AA5-47FD-B66F-38E2A0293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114635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Jun.</a:t>
            </a:r>
          </a:p>
        </p:txBody>
      </p:sp>
      <p:sp>
        <p:nvSpPr>
          <p:cNvPr id="163" name="TextBox 65">
            <a:extLst>
              <a:ext uri="{FF2B5EF4-FFF2-40B4-BE49-F238E27FC236}">
                <a16:creationId xmlns:a16="http://schemas.microsoft.com/office/drawing/2014/main" id="{E7A028C2-BD59-41B2-BAB3-E1892356F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114635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Sep.</a:t>
            </a:r>
          </a:p>
        </p:txBody>
      </p:sp>
      <p:sp>
        <p:nvSpPr>
          <p:cNvPr id="164" name="TextBox 66">
            <a:extLst>
              <a:ext uri="{FF2B5EF4-FFF2-40B4-BE49-F238E27FC236}">
                <a16:creationId xmlns:a16="http://schemas.microsoft.com/office/drawing/2014/main" id="{A94A74E6-37C7-40E1-BB57-AECA14CF3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114635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Sep.</a:t>
            </a:r>
          </a:p>
        </p:txBody>
      </p:sp>
      <p:sp>
        <p:nvSpPr>
          <p:cNvPr id="165" name="TextBox 67">
            <a:extLst>
              <a:ext uri="{FF2B5EF4-FFF2-40B4-BE49-F238E27FC236}">
                <a16:creationId xmlns:a16="http://schemas.microsoft.com/office/drawing/2014/main" id="{FBBC6960-C07B-47C9-A817-6D4A20010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11463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Mar.</a:t>
            </a:r>
          </a:p>
        </p:txBody>
      </p:sp>
      <p:sp>
        <p:nvSpPr>
          <p:cNvPr id="166" name="TextBox 69">
            <a:extLst>
              <a:ext uri="{FF2B5EF4-FFF2-40B4-BE49-F238E27FC236}">
                <a16:creationId xmlns:a16="http://schemas.microsoft.com/office/drawing/2014/main" id="{12203E5F-E2A2-4518-9C7D-229C60E26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11463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Dec.</a:t>
            </a:r>
          </a:p>
        </p:txBody>
      </p:sp>
      <p:sp>
        <p:nvSpPr>
          <p:cNvPr id="167" name="TextBox 70">
            <a:extLst>
              <a:ext uri="{FF2B5EF4-FFF2-40B4-BE49-F238E27FC236}">
                <a16:creationId xmlns:a16="http://schemas.microsoft.com/office/drawing/2014/main" id="{D61ED49B-8BFC-4A0E-9178-13829D5C6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11463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Dec.</a:t>
            </a:r>
          </a:p>
        </p:txBody>
      </p:sp>
      <p:sp>
        <p:nvSpPr>
          <p:cNvPr id="168" name="TextBox 71">
            <a:extLst>
              <a:ext uri="{FF2B5EF4-FFF2-40B4-BE49-F238E27FC236}">
                <a16:creationId xmlns:a16="http://schemas.microsoft.com/office/drawing/2014/main" id="{2FD1A490-59D8-439A-8E76-5395FEA8F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114635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Dec.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71D554E9-2DF4-4931-A5A5-41FF63F87518}"/>
              </a:ext>
            </a:extLst>
          </p:cNvPr>
          <p:cNvSpPr txBox="1"/>
          <p:nvPr/>
        </p:nvSpPr>
        <p:spPr>
          <a:xfrm>
            <a:off x="8359775" y="628860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0" name="Chevron 79">
            <a:extLst>
              <a:ext uri="{FF2B5EF4-FFF2-40B4-BE49-F238E27FC236}">
                <a16:creationId xmlns:a16="http://schemas.microsoft.com/office/drawing/2014/main" id="{0AC436D0-505C-46B2-98AE-C3230BD96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012207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itchFamily="50" charset="0"/>
              <a:cs typeface="Arial" panose="020B0604020202020204" pitchFamily="34" charset="0"/>
            </a:endParaRPr>
          </a:p>
        </p:txBody>
      </p:sp>
      <p:sp>
        <p:nvSpPr>
          <p:cNvPr id="171" name="Chevron 58">
            <a:extLst>
              <a:ext uri="{FF2B5EF4-FFF2-40B4-BE49-F238E27FC236}">
                <a16:creationId xmlns:a16="http://schemas.microsoft.com/office/drawing/2014/main" id="{2A3AA7EE-F833-48EC-92CF-5D72FADE3AFE}"/>
              </a:ext>
            </a:extLst>
          </p:cNvPr>
          <p:cNvSpPr/>
          <p:nvPr/>
        </p:nvSpPr>
        <p:spPr bwMode="auto">
          <a:xfrm>
            <a:off x="3009900" y="3071971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2" name="Chevron 60">
            <a:extLst>
              <a:ext uri="{FF2B5EF4-FFF2-40B4-BE49-F238E27FC236}">
                <a16:creationId xmlns:a16="http://schemas.microsoft.com/office/drawing/2014/main" id="{775C5B8E-3C86-4D3C-B88B-107EC030ED76}"/>
              </a:ext>
            </a:extLst>
          </p:cNvPr>
          <p:cNvSpPr/>
          <p:nvPr/>
        </p:nvSpPr>
        <p:spPr bwMode="auto">
          <a:xfrm>
            <a:off x="2106613" y="2615587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73" name="Chevron 60">
            <a:extLst>
              <a:ext uri="{FF2B5EF4-FFF2-40B4-BE49-F238E27FC236}">
                <a16:creationId xmlns:a16="http://schemas.microsoft.com/office/drawing/2014/main" id="{F2AD6161-169A-4EC1-9BAE-69A94D0FE1CB}"/>
              </a:ext>
            </a:extLst>
          </p:cNvPr>
          <p:cNvSpPr/>
          <p:nvPr/>
        </p:nvSpPr>
        <p:spPr bwMode="auto">
          <a:xfrm>
            <a:off x="1622407" y="2380396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74" name="Chevron 60">
            <a:extLst>
              <a:ext uri="{FF2B5EF4-FFF2-40B4-BE49-F238E27FC236}">
                <a16:creationId xmlns:a16="http://schemas.microsoft.com/office/drawing/2014/main" id="{6D25DA90-6232-4406-A2C2-5B4971DCCE53}"/>
              </a:ext>
            </a:extLst>
          </p:cNvPr>
          <p:cNvSpPr/>
          <p:nvPr/>
        </p:nvSpPr>
        <p:spPr bwMode="auto">
          <a:xfrm>
            <a:off x="2725738" y="2842384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175" name="Chevron 58">
            <a:extLst>
              <a:ext uri="{FF2B5EF4-FFF2-40B4-BE49-F238E27FC236}">
                <a16:creationId xmlns:a16="http://schemas.microsoft.com/office/drawing/2014/main" id="{7C6477F5-447C-40C0-B231-266D8878D519}"/>
              </a:ext>
            </a:extLst>
          </p:cNvPr>
          <p:cNvSpPr/>
          <p:nvPr/>
        </p:nvSpPr>
        <p:spPr bwMode="auto">
          <a:xfrm>
            <a:off x="5076825" y="3315629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76" name="Chevron 60">
            <a:extLst>
              <a:ext uri="{FF2B5EF4-FFF2-40B4-BE49-F238E27FC236}">
                <a16:creationId xmlns:a16="http://schemas.microsoft.com/office/drawing/2014/main" id="{4DA46424-75A2-48D9-8DF6-25FFF517F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080345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7" name="TextBox 86">
            <a:extLst>
              <a:ext uri="{FF2B5EF4-FFF2-40B4-BE49-F238E27FC236}">
                <a16:creationId xmlns:a16="http://schemas.microsoft.com/office/drawing/2014/main" id="{0079738E-7F4C-4683-B12C-6B72FF48D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960647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itchFamily="50" charset="0"/>
              </a:rPr>
              <a:t>#100</a:t>
            </a:r>
            <a:endParaRPr lang="en-GB" altLang="en-US" sz="400">
              <a:latin typeface="Montserrat" pitchFamily="50" charset="0"/>
            </a:endParaRPr>
          </a:p>
        </p:txBody>
      </p:sp>
      <p:sp>
        <p:nvSpPr>
          <p:cNvPr id="178" name="TextBox 60">
            <a:extLst>
              <a:ext uri="{FF2B5EF4-FFF2-40B4-BE49-F238E27FC236}">
                <a16:creationId xmlns:a16="http://schemas.microsoft.com/office/drawing/2014/main" id="{960C4E6F-5999-4C16-B608-6D4B216C0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114635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Jun.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2C69EA75-8114-41A5-A7D1-C92FB078FC40}"/>
              </a:ext>
            </a:extLst>
          </p:cNvPr>
          <p:cNvSpPr txBox="1"/>
          <p:nvPr/>
        </p:nvSpPr>
        <p:spPr>
          <a:xfrm>
            <a:off x="903288" y="651085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80" name="Rectangle 12">
            <a:extLst>
              <a:ext uri="{FF2B5EF4-FFF2-40B4-BE49-F238E27FC236}">
                <a16:creationId xmlns:a16="http://schemas.microsoft.com/office/drawing/2014/main" id="{B9BE88E0-BCEC-4782-BEE3-8F1DCD027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819" y="611778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itchFamily="50" charset="0"/>
              </a:rPr>
              <a:t>Now</a:t>
            </a:r>
          </a:p>
        </p:txBody>
      </p:sp>
      <p:sp>
        <p:nvSpPr>
          <p:cNvPr id="181" name="Chevron 60">
            <a:extLst>
              <a:ext uri="{FF2B5EF4-FFF2-40B4-BE49-F238E27FC236}">
                <a16:creationId xmlns:a16="http://schemas.microsoft.com/office/drawing/2014/main" id="{BA96EE0D-D80F-4D7E-B495-A08557EEE90E}"/>
              </a:ext>
            </a:extLst>
          </p:cNvPr>
          <p:cNvSpPr/>
          <p:nvPr/>
        </p:nvSpPr>
        <p:spPr bwMode="auto">
          <a:xfrm>
            <a:off x="1320800" y="150992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82" name="Chevron 60">
            <a:extLst>
              <a:ext uri="{FF2B5EF4-FFF2-40B4-BE49-F238E27FC236}">
                <a16:creationId xmlns:a16="http://schemas.microsoft.com/office/drawing/2014/main" id="{4187B461-3094-4B2D-8697-61B77B3626E3}"/>
              </a:ext>
            </a:extLst>
          </p:cNvPr>
          <p:cNvSpPr/>
          <p:nvPr/>
        </p:nvSpPr>
        <p:spPr bwMode="auto">
          <a:xfrm>
            <a:off x="53975" y="1506747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83" name="TextBox 67">
            <a:extLst>
              <a:ext uri="{FF2B5EF4-FFF2-40B4-BE49-F238E27FC236}">
                <a16:creationId xmlns:a16="http://schemas.microsoft.com/office/drawing/2014/main" id="{405BFAE0-F72C-492F-804F-86A468845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811422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itchFamily="50" charset="0"/>
              </a:rPr>
              <a:t>TSGs</a:t>
            </a:r>
          </a:p>
        </p:txBody>
      </p:sp>
      <p:sp>
        <p:nvSpPr>
          <p:cNvPr id="184" name="Diamond 3">
            <a:extLst>
              <a:ext uri="{FF2B5EF4-FFF2-40B4-BE49-F238E27FC236}">
                <a16:creationId xmlns:a16="http://schemas.microsoft.com/office/drawing/2014/main" id="{93E084C1-C6AA-4B45-8732-EB7C10500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1727580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85" name="TextBox 6">
            <a:extLst>
              <a:ext uri="{FF2B5EF4-FFF2-40B4-BE49-F238E27FC236}">
                <a16:creationId xmlns:a16="http://schemas.microsoft.com/office/drawing/2014/main" id="{F74D382C-3376-48AE-A6CE-053923A16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1783142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86" name="Diamond 16">
            <a:extLst>
              <a:ext uri="{FF2B5EF4-FFF2-40B4-BE49-F238E27FC236}">
                <a16:creationId xmlns:a16="http://schemas.microsoft.com/office/drawing/2014/main" id="{34D9B207-D97F-49CB-B5E0-A4DF55D4F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020020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87" name="TextBox 7">
            <a:extLst>
              <a:ext uri="{FF2B5EF4-FFF2-40B4-BE49-F238E27FC236}">
                <a16:creationId xmlns:a16="http://schemas.microsoft.com/office/drawing/2014/main" id="{B36B6139-AE11-428A-8865-330F09A8A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073995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itchFamily="50" charset="0"/>
                <a:cs typeface="Arial" panose="020B0604020202020204" pitchFamily="34" charset="0"/>
              </a:rPr>
              <a:t>Workshop</a:t>
            </a:r>
          </a:p>
        </p:txBody>
      </p:sp>
      <p:sp>
        <p:nvSpPr>
          <p:cNvPr id="189" name="Star: 5 Points 188">
            <a:extLst>
              <a:ext uri="{FF2B5EF4-FFF2-40B4-BE49-F238E27FC236}">
                <a16:creationId xmlns:a16="http://schemas.microsoft.com/office/drawing/2014/main" id="{908723A1-FAA5-43C2-ADBE-1E3ACCD6C2C6}"/>
              </a:ext>
            </a:extLst>
          </p:cNvPr>
          <p:cNvSpPr/>
          <p:nvPr/>
        </p:nvSpPr>
        <p:spPr bwMode="auto">
          <a:xfrm>
            <a:off x="1174750" y="1395622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95" name="Chevron 60">
            <a:extLst>
              <a:ext uri="{FF2B5EF4-FFF2-40B4-BE49-F238E27FC236}">
                <a16:creationId xmlns:a16="http://schemas.microsoft.com/office/drawing/2014/main" id="{C28DD12D-B0B0-454B-A978-BE8C81D33C9E}"/>
              </a:ext>
            </a:extLst>
          </p:cNvPr>
          <p:cNvSpPr/>
          <p:nvPr/>
        </p:nvSpPr>
        <p:spPr bwMode="auto">
          <a:xfrm>
            <a:off x="4173538" y="4423237"/>
            <a:ext cx="2641989" cy="20703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800" dirty="0">
                <a:latin typeface="Montserrat" panose="00000500000000000000" pitchFamily="50" charset="0"/>
                <a:ea typeface="ＭＳ Ｐゴシック" charset="-128"/>
              </a:rPr>
              <a:t>SA5 </a:t>
            </a:r>
            <a:r>
              <a:rPr lang="en-US" sz="800" dirty="0">
                <a:latin typeface="Montserrat" panose="00000500000000000000" pitchFamily="50" charset="0"/>
                <a:ea typeface="ＭＳ Ｐゴシック" charset="-128"/>
              </a:rPr>
              <a:t>Stage 2 and stage 3 work (RAN related OAM)</a:t>
            </a:r>
          </a:p>
        </p:txBody>
      </p:sp>
      <p:sp>
        <p:nvSpPr>
          <p:cNvPr id="196" name="矩形 1">
            <a:extLst>
              <a:ext uri="{FF2B5EF4-FFF2-40B4-BE49-F238E27FC236}">
                <a16:creationId xmlns:a16="http://schemas.microsoft.com/office/drawing/2014/main" id="{181D4F25-DCAF-449D-9E6D-2E86ED545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573" y="3537765"/>
            <a:ext cx="7483473" cy="2792014"/>
          </a:xfrm>
          <a:prstGeom prst="rect">
            <a:avLst/>
          </a:prstGeom>
          <a:noFill/>
          <a:ln w="1905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7" name="文本框 2">
            <a:extLst>
              <a:ext uri="{FF2B5EF4-FFF2-40B4-BE49-F238E27FC236}">
                <a16:creationId xmlns:a16="http://schemas.microsoft.com/office/drawing/2014/main" id="{3CE55D20-D250-47FD-AD5A-E3DC6B94F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7783" y="3614990"/>
            <a:ext cx="226074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</a:rPr>
              <a:t>SA5 OAM Rel-19 Timeline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02B11B61-1033-489F-AB59-6769FC94EBE4}"/>
              </a:ext>
            </a:extLst>
          </p:cNvPr>
          <p:cNvSpPr/>
          <p:nvPr/>
        </p:nvSpPr>
        <p:spPr bwMode="auto">
          <a:xfrm>
            <a:off x="1425524" y="3903609"/>
            <a:ext cx="620337" cy="6533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SA5#151~152</a:t>
            </a:r>
            <a:r>
              <a:rPr kumimoji="0" lang="en-US" altLang="zh-CN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:New Rel-19 SIDs/WIDs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2007EF23-2EB6-40B5-B4D0-E84D153742CD}"/>
              </a:ext>
            </a:extLst>
          </p:cNvPr>
          <p:cNvSpPr/>
          <p:nvPr/>
        </p:nvSpPr>
        <p:spPr bwMode="auto">
          <a:xfrm>
            <a:off x="3402664" y="4848417"/>
            <a:ext cx="824830" cy="67416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800" b="1" dirty="0">
                <a:latin typeface="Arial" charset="0"/>
              </a:rPr>
              <a:t>SA5#155~156:Potential </a:t>
            </a:r>
            <a:r>
              <a:rPr lang="en-US" altLang="zh-CN" sz="800" dirty="0">
                <a:latin typeface="Arial" charset="0"/>
              </a:rPr>
              <a:t>place holder (if there are spare TU)</a:t>
            </a:r>
            <a:endParaRPr lang="zh-CN" altLang="en-US" sz="800" dirty="0">
              <a:latin typeface="Arial" charset="0"/>
            </a:endParaRPr>
          </a:p>
        </p:txBody>
      </p:sp>
      <p:cxnSp>
        <p:nvCxnSpPr>
          <p:cNvPr id="200" name="Straight Connector 199">
            <a:extLst>
              <a:ext uri="{FF2B5EF4-FFF2-40B4-BE49-F238E27FC236}">
                <a16:creationId xmlns:a16="http://schemas.microsoft.com/office/drawing/2014/main" id="{6F75D185-0E38-4CFD-B2A6-6CEB0B3EBF34}"/>
              </a:ext>
            </a:extLst>
          </p:cNvPr>
          <p:cNvCxnSpPr>
            <a:cxnSpLocks/>
          </p:cNvCxnSpPr>
          <p:nvPr/>
        </p:nvCxnSpPr>
        <p:spPr bwMode="auto">
          <a:xfrm>
            <a:off x="3406957" y="5507002"/>
            <a:ext cx="0" cy="57789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F0F64D87-0BDC-48EF-B95E-D05913FE48E1}"/>
              </a:ext>
            </a:extLst>
          </p:cNvPr>
          <p:cNvCxnSpPr>
            <a:cxnSpLocks/>
          </p:cNvCxnSpPr>
          <p:nvPr/>
        </p:nvCxnSpPr>
        <p:spPr bwMode="auto">
          <a:xfrm flipH="1">
            <a:off x="6819370" y="5386735"/>
            <a:ext cx="1533" cy="6981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4" name="Chevron 60">
            <a:extLst>
              <a:ext uri="{FF2B5EF4-FFF2-40B4-BE49-F238E27FC236}">
                <a16:creationId xmlns:a16="http://schemas.microsoft.com/office/drawing/2014/main" id="{4FA13899-DC5E-4272-923E-57CEF13E959A}"/>
              </a:ext>
            </a:extLst>
          </p:cNvPr>
          <p:cNvSpPr/>
          <p:nvPr/>
        </p:nvSpPr>
        <p:spPr bwMode="auto">
          <a:xfrm>
            <a:off x="2919622" y="4172556"/>
            <a:ext cx="3198791" cy="23464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800" dirty="0">
                <a:latin typeface="Montserrat" panose="00000500000000000000" pitchFamily="50" charset="0"/>
                <a:ea typeface="ＭＳ Ｐゴシック" charset="-128"/>
              </a:rPr>
              <a:t>SA5 </a:t>
            </a:r>
            <a:r>
              <a:rPr lang="en-US" sz="800" dirty="0">
                <a:latin typeface="Montserrat" panose="00000500000000000000" pitchFamily="50" charset="0"/>
                <a:ea typeface="ＭＳ Ｐゴシック" charset="-128"/>
              </a:rPr>
              <a:t>Stage 2 (</a:t>
            </a:r>
            <a:r>
              <a:rPr lang="en-US" altLang="zh-CN" sz="800" dirty="0">
                <a:latin typeface="Montserrat" panose="00000500000000000000" pitchFamily="50" charset="0"/>
                <a:ea typeface="ＭＳ Ｐゴシック" charset="-128"/>
              </a:rPr>
              <a:t>SA2/6 </a:t>
            </a:r>
            <a:r>
              <a:rPr lang="en-US" sz="800" dirty="0">
                <a:latin typeface="Montserrat" panose="00000500000000000000" pitchFamily="50" charset="0"/>
                <a:ea typeface="ＭＳ Ｐゴシック" charset="-128"/>
              </a:rPr>
              <a:t>related OAM) and CT related stage3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77111ED0-18D3-4540-A72A-D2D67E36EBA2}"/>
              </a:ext>
            </a:extLst>
          </p:cNvPr>
          <p:cNvSpPr/>
          <p:nvPr/>
        </p:nvSpPr>
        <p:spPr>
          <a:xfrm>
            <a:off x="1053770" y="3986312"/>
            <a:ext cx="35137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06" name="Straight Arrow Connector 205">
            <a:extLst>
              <a:ext uri="{FF2B5EF4-FFF2-40B4-BE49-F238E27FC236}">
                <a16:creationId xmlns:a16="http://schemas.microsoft.com/office/drawing/2014/main" id="{E09C9630-7F40-4D12-8E22-5E012B9A4122}"/>
              </a:ext>
            </a:extLst>
          </p:cNvPr>
          <p:cNvCxnSpPr/>
          <p:nvPr/>
        </p:nvCxnSpPr>
        <p:spPr bwMode="auto">
          <a:xfrm flipH="1">
            <a:off x="3406957" y="5866751"/>
            <a:ext cx="110966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7" name="TextBox 206">
            <a:extLst>
              <a:ext uri="{FF2B5EF4-FFF2-40B4-BE49-F238E27FC236}">
                <a16:creationId xmlns:a16="http://schemas.microsoft.com/office/drawing/2014/main" id="{106DF567-2A5D-4015-A94D-4CA8D85D6DCD}"/>
              </a:ext>
            </a:extLst>
          </p:cNvPr>
          <p:cNvSpPr txBox="1"/>
          <p:nvPr/>
        </p:nvSpPr>
        <p:spPr>
          <a:xfrm>
            <a:off x="4524557" y="5745133"/>
            <a:ext cx="15135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FF0000"/>
                </a:solidFill>
              </a:rPr>
              <a:t>Work item 15 months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cxnSp>
        <p:nvCxnSpPr>
          <p:cNvPr id="208" name="Straight Arrow Connector 207">
            <a:extLst>
              <a:ext uri="{FF2B5EF4-FFF2-40B4-BE49-F238E27FC236}">
                <a16:creationId xmlns:a16="http://schemas.microsoft.com/office/drawing/2014/main" id="{F54C0732-A230-42FE-B4EB-0608D610DD9D}"/>
              </a:ext>
            </a:extLst>
          </p:cNvPr>
          <p:cNvCxnSpPr>
            <a:cxnSpLocks/>
          </p:cNvCxnSpPr>
          <p:nvPr/>
        </p:nvCxnSpPr>
        <p:spPr bwMode="auto">
          <a:xfrm>
            <a:off x="6038113" y="5882968"/>
            <a:ext cx="797844" cy="46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BD5F65E9-2A25-41D0-B1B3-8D4CB895A9EA}"/>
              </a:ext>
            </a:extLst>
          </p:cNvPr>
          <p:cNvCxnSpPr>
            <a:cxnSpLocks/>
          </p:cNvCxnSpPr>
          <p:nvPr/>
        </p:nvCxnSpPr>
        <p:spPr bwMode="auto">
          <a:xfrm>
            <a:off x="2032195" y="5386735"/>
            <a:ext cx="0" cy="6981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0" name="Straight Arrow Connector 209">
            <a:extLst>
              <a:ext uri="{FF2B5EF4-FFF2-40B4-BE49-F238E27FC236}">
                <a16:creationId xmlns:a16="http://schemas.microsoft.com/office/drawing/2014/main" id="{29ADB0DC-26FB-4C1B-9650-E1DDE205228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041734" y="5837982"/>
            <a:ext cx="311527" cy="43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1" name="TextBox 210">
            <a:extLst>
              <a:ext uri="{FF2B5EF4-FFF2-40B4-BE49-F238E27FC236}">
                <a16:creationId xmlns:a16="http://schemas.microsoft.com/office/drawing/2014/main" id="{A170C216-BE6D-44BD-A382-B602462F59BC}"/>
              </a:ext>
            </a:extLst>
          </p:cNvPr>
          <p:cNvSpPr txBox="1"/>
          <p:nvPr/>
        </p:nvSpPr>
        <p:spPr>
          <a:xfrm>
            <a:off x="2353261" y="5635267"/>
            <a:ext cx="7633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Studies 6 months</a:t>
            </a:r>
            <a:endParaRPr lang="zh-CN" altLang="en-US" sz="1050" dirty="0">
              <a:solidFill>
                <a:srgbClr val="FF0000"/>
              </a:solidFill>
            </a:endParaRPr>
          </a:p>
        </p:txBody>
      </p:sp>
      <p:cxnSp>
        <p:nvCxnSpPr>
          <p:cNvPr id="212" name="Straight Arrow Connector 211">
            <a:extLst>
              <a:ext uri="{FF2B5EF4-FFF2-40B4-BE49-F238E27FC236}">
                <a16:creationId xmlns:a16="http://schemas.microsoft.com/office/drawing/2014/main" id="{B8E92B62-E591-4A2D-8FA8-4361ED390D04}"/>
              </a:ext>
            </a:extLst>
          </p:cNvPr>
          <p:cNvCxnSpPr>
            <a:cxnSpLocks/>
          </p:cNvCxnSpPr>
          <p:nvPr/>
        </p:nvCxnSpPr>
        <p:spPr bwMode="auto">
          <a:xfrm>
            <a:off x="3116612" y="5850711"/>
            <a:ext cx="30069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4" name="Rectangle 213">
            <a:extLst>
              <a:ext uri="{FF2B5EF4-FFF2-40B4-BE49-F238E27FC236}">
                <a16:creationId xmlns:a16="http://schemas.microsoft.com/office/drawing/2014/main" id="{4CD37139-D026-4E37-9B4F-BE5458928F31}"/>
              </a:ext>
            </a:extLst>
          </p:cNvPr>
          <p:cNvSpPr/>
          <p:nvPr/>
        </p:nvSpPr>
        <p:spPr>
          <a:xfrm>
            <a:off x="447881" y="3594443"/>
            <a:ext cx="35137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3DA0D808-E704-43CA-BE9F-AC49232E6F67}"/>
              </a:ext>
            </a:extLst>
          </p:cNvPr>
          <p:cNvSpPr/>
          <p:nvPr/>
        </p:nvSpPr>
        <p:spPr>
          <a:xfrm>
            <a:off x="3057548" y="4991594"/>
            <a:ext cx="40107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④ </a:t>
            </a:r>
          </a:p>
        </p:txBody>
      </p:sp>
      <p:sp>
        <p:nvSpPr>
          <p:cNvPr id="216" name="Chevron 60">
            <a:extLst>
              <a:ext uri="{FF2B5EF4-FFF2-40B4-BE49-F238E27FC236}">
                <a16:creationId xmlns:a16="http://schemas.microsoft.com/office/drawing/2014/main" id="{F6EB4E39-DB2B-461C-A37C-A8AF71FBEE74}"/>
              </a:ext>
            </a:extLst>
          </p:cNvPr>
          <p:cNvSpPr/>
          <p:nvPr/>
        </p:nvSpPr>
        <p:spPr bwMode="auto">
          <a:xfrm>
            <a:off x="2068724" y="3918863"/>
            <a:ext cx="1353930" cy="259233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</a:rPr>
              <a:t> (</a:t>
            </a:r>
            <a:r>
              <a:rPr lang="en-US" altLang="zh-CN" sz="800" dirty="0">
                <a:latin typeface="Montserrat" panose="00000500000000000000" pitchFamily="50" charset="0"/>
                <a:ea typeface="ＭＳ Ｐゴシック" charset="-128"/>
              </a:rPr>
              <a:t>SA5 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</a:rPr>
              <a:t>standalone OAM)</a:t>
            </a:r>
          </a:p>
        </p:txBody>
      </p:sp>
      <p:sp>
        <p:nvSpPr>
          <p:cNvPr id="217" name="Rectangle 2">
            <a:extLst>
              <a:ext uri="{FF2B5EF4-FFF2-40B4-BE49-F238E27FC236}">
                <a16:creationId xmlns:a16="http://schemas.microsoft.com/office/drawing/2014/main" id="{85491AC4-5542-4F32-8E24-20F8B6A058C7}"/>
              </a:ext>
            </a:extLst>
          </p:cNvPr>
          <p:cNvSpPr/>
          <p:nvPr/>
        </p:nvSpPr>
        <p:spPr>
          <a:xfrm>
            <a:off x="1740466" y="4584332"/>
            <a:ext cx="40107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③</a:t>
            </a:r>
            <a:r>
              <a:rPr lang="zh-CN" altLang="en-US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</a:p>
        </p:txBody>
      </p:sp>
      <p:sp>
        <p:nvSpPr>
          <p:cNvPr id="218" name="矩形 74">
            <a:extLst>
              <a:ext uri="{FF2B5EF4-FFF2-40B4-BE49-F238E27FC236}">
                <a16:creationId xmlns:a16="http://schemas.microsoft.com/office/drawing/2014/main" id="{6FA8023A-E557-41D9-BB98-452366FC5500}"/>
              </a:ext>
            </a:extLst>
          </p:cNvPr>
          <p:cNvSpPr/>
          <p:nvPr/>
        </p:nvSpPr>
        <p:spPr bwMode="auto">
          <a:xfrm>
            <a:off x="2070887" y="3906423"/>
            <a:ext cx="4753776" cy="925020"/>
          </a:xfrm>
          <a:prstGeom prst="rect">
            <a:avLst/>
          </a:prstGeom>
          <a:noFill/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5D64141A-3159-4B96-BF2F-09C42DE8475F}"/>
              </a:ext>
            </a:extLst>
          </p:cNvPr>
          <p:cNvSpPr/>
          <p:nvPr/>
        </p:nvSpPr>
        <p:spPr bwMode="auto">
          <a:xfrm>
            <a:off x="2939505" y="1964106"/>
            <a:ext cx="1832851" cy="2809346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F4965AA0-2BF9-4A87-9641-821DEE2DDA01}"/>
              </a:ext>
            </a:extLst>
          </p:cNvPr>
          <p:cNvSpPr/>
          <p:nvPr/>
        </p:nvSpPr>
        <p:spPr bwMode="auto">
          <a:xfrm>
            <a:off x="4188806" y="2227633"/>
            <a:ext cx="2625928" cy="249040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A849B8E1-38BC-4285-9DFD-316F78BDBE3B}"/>
              </a:ext>
            </a:extLst>
          </p:cNvPr>
          <p:cNvSpPr/>
          <p:nvPr/>
        </p:nvSpPr>
        <p:spPr>
          <a:xfrm>
            <a:off x="2960392" y="1658717"/>
            <a:ext cx="20217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⑥ </a:t>
            </a:r>
            <a:r>
              <a:rPr lang="en-US" altLang="zh-CN" sz="12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9 months SA2/6 sync</a:t>
            </a:r>
            <a:endParaRPr lang="zh-CN" altLang="en-US" sz="12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49E434B2-3FF3-4CA0-93B8-878A7D69B23F}"/>
              </a:ext>
            </a:extLst>
          </p:cNvPr>
          <p:cNvSpPr/>
          <p:nvPr/>
        </p:nvSpPr>
        <p:spPr>
          <a:xfrm>
            <a:off x="4805693" y="1931951"/>
            <a:ext cx="22717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⑦</a:t>
            </a:r>
            <a:r>
              <a:rPr lang="zh-CN" altLang="en-US" sz="12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sz="12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12 months RAN/CT sync</a:t>
            </a:r>
            <a:endParaRPr lang="zh-CN" altLang="en-US" sz="12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C6ABE94C-1B29-4D9C-83FD-E546C98E5441}"/>
              </a:ext>
            </a:extLst>
          </p:cNvPr>
          <p:cNvSpPr/>
          <p:nvPr/>
        </p:nvSpPr>
        <p:spPr bwMode="auto">
          <a:xfrm>
            <a:off x="737952" y="1203605"/>
            <a:ext cx="1289524" cy="2729483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D2783C7E-DBCD-4387-AE04-5748BD8BE6C7}"/>
              </a:ext>
            </a:extLst>
          </p:cNvPr>
          <p:cNvSpPr/>
          <p:nvPr/>
        </p:nvSpPr>
        <p:spPr>
          <a:xfrm>
            <a:off x="462266" y="2570363"/>
            <a:ext cx="15501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⑤ </a:t>
            </a:r>
            <a:r>
              <a:rPr lang="en-US" altLang="zh-CN" sz="12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 months SA1 sync</a:t>
            </a:r>
            <a:endParaRPr lang="zh-CN" altLang="en-US" sz="12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9" name="Chevron 60">
            <a:extLst>
              <a:ext uri="{FF2B5EF4-FFF2-40B4-BE49-F238E27FC236}">
                <a16:creationId xmlns:a16="http://schemas.microsoft.com/office/drawing/2014/main" id="{8539015F-1C1D-4B60-B60C-D660460CD0CF}"/>
              </a:ext>
            </a:extLst>
          </p:cNvPr>
          <p:cNvSpPr/>
          <p:nvPr/>
        </p:nvSpPr>
        <p:spPr bwMode="auto">
          <a:xfrm>
            <a:off x="3323348" y="3939577"/>
            <a:ext cx="3483626" cy="230689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</a:rPr>
              <a:t>normative (</a:t>
            </a:r>
            <a:r>
              <a:rPr lang="en-US" altLang="zh-CN" sz="800" dirty="0">
                <a:latin typeface="Montserrat" panose="00000500000000000000" pitchFamily="50" charset="0"/>
                <a:ea typeface="ＭＳ Ｐゴシック" charset="-128"/>
              </a:rPr>
              <a:t>SA5 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</a:rPr>
              <a:t>standalone OAM)</a:t>
            </a:r>
          </a:p>
        </p:txBody>
      </p:sp>
      <p:sp>
        <p:nvSpPr>
          <p:cNvPr id="105" name="Chevron 60">
            <a:extLst>
              <a:ext uri="{FF2B5EF4-FFF2-40B4-BE49-F238E27FC236}">
                <a16:creationId xmlns:a16="http://schemas.microsoft.com/office/drawing/2014/main" id="{D99E6BDC-9A0B-445C-83B3-2D0D5068FE35}"/>
              </a:ext>
            </a:extLst>
          </p:cNvPr>
          <p:cNvSpPr/>
          <p:nvPr/>
        </p:nvSpPr>
        <p:spPr bwMode="auto">
          <a:xfrm>
            <a:off x="749846" y="3578952"/>
            <a:ext cx="1260949" cy="307879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r>
              <a:rPr lang="en-US" altLang="zh-CN" sz="700" b="1" dirty="0">
                <a:latin typeface="Arial" charset="0"/>
              </a:rPr>
              <a:t>SA5#150~152:</a:t>
            </a:r>
            <a:r>
              <a:rPr lang="en-US" altLang="zh-CN" sz="700" dirty="0">
                <a:latin typeface="Arial" charset="0"/>
              </a:rPr>
              <a:t>Follow SA1 discussion with DP</a:t>
            </a:r>
            <a:endParaRPr lang="zh-CN" altLang="en-US" sz="7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5676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other SA groups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246" y="1008268"/>
            <a:ext cx="11183938" cy="5144359"/>
          </a:xfrm>
          <a:effectLst/>
        </p:spPr>
        <p:txBody>
          <a:bodyPr/>
          <a:lstStyle/>
          <a:p>
            <a:pPr lvl="1"/>
            <a:r>
              <a:rPr lang="en-GB" altLang="en-US" sz="2000" dirty="0"/>
              <a:t>List of Approved Rel-19 topics </a:t>
            </a:r>
            <a:r>
              <a:rPr lang="zh-CN" altLang="en-US" sz="2000" dirty="0"/>
              <a:t>（</a:t>
            </a:r>
            <a:r>
              <a:rPr lang="en-US" altLang="zh-CN" sz="2000" dirty="0"/>
              <a:t>https://www.3gpp.org/ftp/Information/WORK_PLAN</a:t>
            </a:r>
            <a:r>
              <a:rPr lang="zh-CN" altLang="en-US" sz="2000" dirty="0"/>
              <a:t>）</a:t>
            </a:r>
            <a:endParaRPr lang="en-GB" altLang="en-US" sz="2000" dirty="0"/>
          </a:p>
          <a:p>
            <a:pPr lvl="1"/>
            <a:endParaRPr lang="en-GB" altLang="en-US" sz="2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2009CCE-6ED9-412D-B81B-611289D3FD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588455"/>
              </p:ext>
            </p:extLst>
          </p:nvPr>
        </p:nvGraphicFramePr>
        <p:xfrm>
          <a:off x="1348656" y="1392764"/>
          <a:ext cx="3911321" cy="4943810"/>
        </p:xfrm>
        <a:graphic>
          <a:graphicData uri="http://schemas.openxmlformats.org/drawingml/2006/table">
            <a:tbl>
              <a:tblPr/>
              <a:tblGrid>
                <a:gridCol w="328176">
                  <a:extLst>
                    <a:ext uri="{9D8B030D-6E8A-4147-A177-3AD203B41FA5}">
                      <a16:colId xmlns:a16="http://schemas.microsoft.com/office/drawing/2014/main" val="3983571502"/>
                    </a:ext>
                  </a:extLst>
                </a:gridCol>
                <a:gridCol w="2866516">
                  <a:extLst>
                    <a:ext uri="{9D8B030D-6E8A-4147-A177-3AD203B41FA5}">
                      <a16:colId xmlns:a16="http://schemas.microsoft.com/office/drawing/2014/main" val="4071103015"/>
                    </a:ext>
                  </a:extLst>
                </a:gridCol>
                <a:gridCol w="716629">
                  <a:extLst>
                    <a:ext uri="{9D8B030D-6E8A-4147-A177-3AD203B41FA5}">
                      <a16:colId xmlns:a16="http://schemas.microsoft.com/office/drawing/2014/main" val="1263913334"/>
                    </a:ext>
                  </a:extLst>
                </a:gridCol>
              </a:tblGrid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950003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Integrated Sensing and Communication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FS_Sensing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309807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1000026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Integrated Sensing and Communication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Sensing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5439128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950004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Ambient power-enabled Internet of Things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FS_AmbientIoT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0427226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950005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Localized Mobile Metaverse Services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FS_Metaverse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462763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1000028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Mobile Metaverse Services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Metaverse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0714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950006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Network Sharing Aspects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FS_NetShare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817649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1000029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Indirect Network Sharing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NetShare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879745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950007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FRMCS Phase 5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FS_FRMCS_Ph5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05144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1000031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FRMCS Phase 5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FRMCS_Ph5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279884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950008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AI/ML Model Transfer Phase2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FS_AIML_MT_Ph2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402095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1000030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AI/ML Model Transfer Phase 2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AIML_MT_Ph2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0372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960016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satellite access - Phase 3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FS_5GSAT_Ph3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66957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1000024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Satellite access Phase 3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5GSAT_Ph3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829674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960017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UAV Phase 3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FS_UAV_Ph3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718633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1000032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Uncrewed Aerial System Phase 3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UAS_Ph3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319151"/>
                  </a:ext>
                </a:extLst>
              </a:tr>
              <a:tr h="2415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960018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Upper layer traffic steering, switching and split over dual 3GPP access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FS_DualSteer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933499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960019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Energy Efficiency as service criteria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FS_EnergyServ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627605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1000033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Energy Efficiency as Service Criteria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EnergyServ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026320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960020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Network of Service Robots with Ambient Intelligence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FS_SOBOT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673661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960015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roaming value added services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FS_RVAS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324627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990051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Roaming Value-Added Services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RVAS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212691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850044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Supporting of Railway Smart Station Services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FS_RAILSS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842288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990053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Interconnect of SNPN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FS_ISN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659307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990052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Supporting UE Mobility for XR Services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XRMobility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715945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990050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Edge Computing for Industrial Scenarios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EDGINDUS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024192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990049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PS Data Off for IMS Data Channel Service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IMSDCDataOff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878681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970044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Multi-path relay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MultiRelay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067082"/>
                  </a:ext>
                </a:extLst>
              </a:tr>
              <a:tr h="2415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970043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Interworking of Non-3GPP Digital Terrestrial Broadcast Networks with 5GS Multicast Broadcast Services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DTT4MBS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541728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970042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MPS for Messaging services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MPS4msg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936713"/>
                  </a:ext>
                </a:extLst>
              </a:tr>
              <a:tr h="2415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970041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Minimization of Service Interruption During Core Network Failure Phase 2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MINT_Ph2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402561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980108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Measurement Data Collection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MeasureData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491034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1000025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UE-to-UE multi-hop relay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UEMHopRelay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812586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1010025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Local traffic routing for multi-access UE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LTR_MA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30065"/>
                  </a:ext>
                </a:extLst>
              </a:tr>
              <a:tr h="2415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1010022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Edge Computing Considering the Operational Needs of Service Hosting Environment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EdgeOpNeeds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012699"/>
                  </a:ext>
                </a:extLst>
              </a:tr>
              <a:tr h="124894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1000027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NPN security considerations </a:t>
                      </a: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SecNPN</a:t>
                      </a:r>
                      <a:endParaRPr lang="en-US" sz="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398" marR="5398" marT="5398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71572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EAA44CB-A7E6-47D5-8537-BAA354CFDA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541472"/>
              </p:ext>
            </p:extLst>
          </p:nvPr>
        </p:nvGraphicFramePr>
        <p:xfrm>
          <a:off x="5445030" y="1436307"/>
          <a:ext cx="5593782" cy="1158240"/>
        </p:xfrm>
        <a:graphic>
          <a:graphicData uri="http://schemas.openxmlformats.org/drawingml/2006/table">
            <a:tbl>
              <a:tblPr/>
              <a:tblGrid>
                <a:gridCol w="469341">
                  <a:extLst>
                    <a:ext uri="{9D8B030D-6E8A-4147-A177-3AD203B41FA5}">
                      <a16:colId xmlns:a16="http://schemas.microsoft.com/office/drawing/2014/main" val="2351522462"/>
                    </a:ext>
                  </a:extLst>
                </a:gridCol>
                <a:gridCol w="4099553">
                  <a:extLst>
                    <a:ext uri="{9D8B030D-6E8A-4147-A177-3AD203B41FA5}">
                      <a16:colId xmlns:a16="http://schemas.microsoft.com/office/drawing/2014/main" val="749757773"/>
                    </a:ext>
                  </a:extLst>
                </a:gridCol>
                <a:gridCol w="1024888">
                  <a:extLst>
                    <a:ext uri="{9D8B030D-6E8A-4147-A177-3AD203B41FA5}">
                      <a16:colId xmlns:a16="http://schemas.microsoft.com/office/drawing/2014/main" val="908057070"/>
                    </a:ext>
                  </a:extLst>
                </a:gridCol>
              </a:tblGrid>
              <a:tr h="16337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Extended Reality and Media service (XRM)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FS_XRM_Ph2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9975372"/>
                  </a:ext>
                </a:extLst>
              </a:tr>
              <a:tr h="2940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1010033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Integration of satellite components in the 5G architecture Phase III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FS_5GSAT_ARCH_Ph3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45420"/>
                  </a:ext>
                </a:extLst>
              </a:tr>
              <a:tr h="16337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Energy Efficiency and Energy Saving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FS_EnergySys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530895"/>
                  </a:ext>
                </a:extLst>
              </a:tr>
              <a:tr h="29408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system architecture for next generation real time communication services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FS_NG_RTC_Ph2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0203505"/>
                  </a:ext>
                </a:extLst>
              </a:tr>
              <a:tr h="16337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7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1010031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MPS for IMS Messaging and SMS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FS_MPS4msg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33086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B27947E-F4F0-4D10-B1A6-444BB91FE5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196824"/>
              </p:ext>
            </p:extLst>
          </p:nvPr>
        </p:nvGraphicFramePr>
        <p:xfrm>
          <a:off x="5444315" y="4359411"/>
          <a:ext cx="5681149" cy="1980140"/>
        </p:xfrm>
        <a:graphic>
          <a:graphicData uri="http://schemas.openxmlformats.org/drawingml/2006/table">
            <a:tbl>
              <a:tblPr/>
              <a:tblGrid>
                <a:gridCol w="476672">
                  <a:extLst>
                    <a:ext uri="{9D8B030D-6E8A-4147-A177-3AD203B41FA5}">
                      <a16:colId xmlns:a16="http://schemas.microsoft.com/office/drawing/2014/main" val="3304690925"/>
                    </a:ext>
                  </a:extLst>
                </a:gridCol>
                <a:gridCol w="4163582">
                  <a:extLst>
                    <a:ext uri="{9D8B030D-6E8A-4147-A177-3AD203B41FA5}">
                      <a16:colId xmlns:a16="http://schemas.microsoft.com/office/drawing/2014/main" val="2309637349"/>
                    </a:ext>
                  </a:extLst>
                </a:gridCol>
                <a:gridCol w="1040895">
                  <a:extLst>
                    <a:ext uri="{9D8B030D-6E8A-4147-A177-3AD203B41FA5}">
                      <a16:colId xmlns:a16="http://schemas.microsoft.com/office/drawing/2014/main" val="2991849884"/>
                    </a:ext>
                  </a:extLst>
                </a:gridCol>
              </a:tblGrid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1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application layer support for AI/ML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342251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Application Architecture for UAS applications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UASAPP_Ph3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554010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aspects for supporting the </a:t>
                      </a:r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eMMTel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service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FS_eMMTelAPP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362342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application layer support for location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FS_eLSAPP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7409803"/>
                  </a:ext>
                </a:extLst>
              </a:tr>
              <a:tr h="27350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Sharing of administrative configuration between interconnected MC service systems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MCShAC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17298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5GMSG Service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5GMARCH_Ph3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06338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Railways specific Enhancements to Mission Critical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enh4FRMCS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964936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Enhanced Mission Critical Architecture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enhMC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977794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SEAL DD (Data Delivery)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SEALDD_Ph2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037825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Architecture for enabling Edge Applications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EDGEAPP_Ph3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870591"/>
                  </a:ext>
                </a:extLst>
              </a:tr>
              <a:tr h="16677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Guidelines for CAPIF Usage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CAPIF_EXT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1350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E5CC0B1-4E4C-4368-BD4D-DDAC5439EE0A}"/>
              </a:ext>
            </a:extLst>
          </p:cNvPr>
          <p:cNvSpPr txBox="1"/>
          <p:nvPr/>
        </p:nvSpPr>
        <p:spPr>
          <a:xfrm>
            <a:off x="652463" y="2272937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SA1</a:t>
            </a:r>
          </a:p>
          <a:p>
            <a:r>
              <a:rPr lang="en-US" altLang="zh-CN" sz="1600" b="1" dirty="0">
                <a:solidFill>
                  <a:srgbClr val="FF0000"/>
                </a:solidFill>
              </a:rPr>
              <a:t>(35)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BFAFAE-A9C3-4B54-B621-2E1369A17D61}"/>
              </a:ext>
            </a:extLst>
          </p:cNvPr>
          <p:cNvSpPr txBox="1"/>
          <p:nvPr/>
        </p:nvSpPr>
        <p:spPr>
          <a:xfrm>
            <a:off x="11159601" y="1735917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SA2</a:t>
            </a:r>
          </a:p>
          <a:p>
            <a:r>
              <a:rPr lang="en-US" altLang="zh-CN" dirty="0"/>
              <a:t>(5)</a:t>
            </a:r>
            <a:endParaRPr lang="zh-CN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D1AEB-DD07-44A8-94AF-763E1847CDC2}"/>
              </a:ext>
            </a:extLst>
          </p:cNvPr>
          <p:cNvSpPr txBox="1"/>
          <p:nvPr/>
        </p:nvSpPr>
        <p:spPr>
          <a:xfrm>
            <a:off x="11159601" y="2932368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SA3</a:t>
            </a:r>
          </a:p>
          <a:p>
            <a:r>
              <a:rPr lang="en-US" altLang="zh-CN" dirty="0"/>
              <a:t>(4)</a:t>
            </a:r>
            <a:endParaRPr lang="zh-CN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064DBE-72E0-446F-B0F6-112AB39B8A8D}"/>
              </a:ext>
            </a:extLst>
          </p:cNvPr>
          <p:cNvSpPr txBox="1"/>
          <p:nvPr/>
        </p:nvSpPr>
        <p:spPr>
          <a:xfrm>
            <a:off x="11195821" y="4359412"/>
            <a:ext cx="5822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SA6</a:t>
            </a:r>
          </a:p>
          <a:p>
            <a:r>
              <a:rPr lang="en-US" altLang="zh-CN" dirty="0"/>
              <a:t>(11)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FDC11D-E9D3-4878-A931-255B8D0F3405}"/>
              </a:ext>
            </a:extLst>
          </p:cNvPr>
          <p:cNvSpPr/>
          <p:nvPr/>
        </p:nvSpPr>
        <p:spPr bwMode="auto">
          <a:xfrm>
            <a:off x="535459" y="1371600"/>
            <a:ext cx="4724517" cy="496497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5E11360-6CAE-40EE-91A8-945ADC308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894954"/>
              </p:ext>
            </p:extLst>
          </p:nvPr>
        </p:nvGraphicFramePr>
        <p:xfrm>
          <a:off x="5445030" y="2750577"/>
          <a:ext cx="5593782" cy="1005840"/>
        </p:xfrm>
        <a:graphic>
          <a:graphicData uri="http://schemas.openxmlformats.org/drawingml/2006/table">
            <a:tbl>
              <a:tblPr/>
              <a:tblGrid>
                <a:gridCol w="469341">
                  <a:extLst>
                    <a:ext uri="{9D8B030D-6E8A-4147-A177-3AD203B41FA5}">
                      <a16:colId xmlns:a16="http://schemas.microsoft.com/office/drawing/2014/main" val="3412213227"/>
                    </a:ext>
                  </a:extLst>
                </a:gridCol>
                <a:gridCol w="4102840">
                  <a:extLst>
                    <a:ext uri="{9D8B030D-6E8A-4147-A177-3AD203B41FA5}">
                      <a16:colId xmlns:a16="http://schemas.microsoft.com/office/drawing/2014/main" val="4293138199"/>
                    </a:ext>
                  </a:extLst>
                </a:gridCol>
                <a:gridCol w="1021601">
                  <a:extLst>
                    <a:ext uri="{9D8B030D-6E8A-4147-A177-3AD203B41FA5}">
                      <a16:colId xmlns:a16="http://schemas.microsoft.com/office/drawing/2014/main" val="11291915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1010010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Security Assurance Specification (SCAS) for the Unified Data Repository (UDR)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SCAS_5G_UDR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576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Security Assurance Specification (SCAS) for the Short Message Service Function (SMSF)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SCAS_5G_SMSF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7020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Addition of 256-bit security Algorithms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256_Algo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8646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6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970002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Lawful Interception Rel-19 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LI19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089146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B504EB33-83E7-4920-A63C-3FF2C9C47763}"/>
              </a:ext>
            </a:extLst>
          </p:cNvPr>
          <p:cNvSpPr/>
          <p:nvPr/>
        </p:nvSpPr>
        <p:spPr bwMode="auto">
          <a:xfrm>
            <a:off x="5373958" y="1382182"/>
            <a:ext cx="6501364" cy="130940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4FFEDE-079C-4E4C-A795-3FFDDE9F1C5B}"/>
              </a:ext>
            </a:extLst>
          </p:cNvPr>
          <p:cNvSpPr/>
          <p:nvPr/>
        </p:nvSpPr>
        <p:spPr bwMode="auto">
          <a:xfrm>
            <a:off x="5373958" y="2702169"/>
            <a:ext cx="6501364" cy="113995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07DCBF-91AF-4E62-B3B2-054F21229A36}"/>
              </a:ext>
            </a:extLst>
          </p:cNvPr>
          <p:cNvSpPr/>
          <p:nvPr/>
        </p:nvSpPr>
        <p:spPr bwMode="auto">
          <a:xfrm>
            <a:off x="5373958" y="4356433"/>
            <a:ext cx="6501364" cy="198014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A3BDC7-307D-41CD-A11A-AF285B49EFDF}"/>
              </a:ext>
            </a:extLst>
          </p:cNvPr>
          <p:cNvSpPr/>
          <p:nvPr/>
        </p:nvSpPr>
        <p:spPr>
          <a:xfrm>
            <a:off x="5373957" y="3916362"/>
            <a:ext cx="519405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ea typeface="等线" panose="02010600030101010101" pitchFamily="2" charset="-122"/>
              </a:rPr>
              <a:t>980008</a:t>
            </a:r>
            <a:r>
              <a:rPr lang="en-US" altLang="zh-CN" dirty="0"/>
              <a:t> </a:t>
            </a:r>
            <a:r>
              <a:rPr lang="en-US" altLang="zh-CN" sz="1100" i="1" dirty="0">
                <a:ea typeface="等线" panose="02010600030101010101" pitchFamily="2" charset="-122"/>
              </a:rPr>
              <a:t>Study on Diverse audio Capturing system for End-user Devices </a:t>
            </a:r>
            <a:r>
              <a:rPr lang="en-US" altLang="zh-CN" dirty="0"/>
              <a:t> </a:t>
            </a:r>
            <a:r>
              <a:rPr lang="en-US" altLang="zh-CN" sz="800" dirty="0" err="1">
                <a:ea typeface="等线" panose="02010600030101010101" pitchFamily="2" charset="-122"/>
              </a:rPr>
              <a:t>FS_DaCED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24569B-8F01-4652-B9C1-5419DA65EB27}"/>
              </a:ext>
            </a:extLst>
          </p:cNvPr>
          <p:cNvSpPr txBox="1"/>
          <p:nvPr/>
        </p:nvSpPr>
        <p:spPr>
          <a:xfrm>
            <a:off x="11038812" y="3899772"/>
            <a:ext cx="836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SA4(1)</a:t>
            </a:r>
            <a:endParaRPr lang="zh-CN" alt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76357CB-18A7-4681-B7BD-FAAFE013C33B}"/>
              </a:ext>
            </a:extLst>
          </p:cNvPr>
          <p:cNvSpPr/>
          <p:nvPr/>
        </p:nvSpPr>
        <p:spPr bwMode="auto">
          <a:xfrm>
            <a:off x="5373958" y="3867376"/>
            <a:ext cx="6501364" cy="40334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6404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892417"/>
              </p:ext>
            </p:extLst>
          </p:nvPr>
        </p:nvGraphicFramePr>
        <p:xfrm>
          <a:off x="1347035" y="1686974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820828" y="1319635"/>
            <a:ext cx="694292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4830763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20 SI/WI =&gt; Average 6 TU per SI/WI (0.6/meeting). </a:t>
            </a:r>
            <a:r>
              <a:rPr lang="en-US" sz="1600" dirty="0">
                <a:solidFill>
                  <a:schemeClr val="accent1"/>
                </a:solidFill>
              </a:rPr>
              <a:t>Cf. SA2: Average 6.8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Recommended MAX no. of SI/WI = 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Proposed max number of TUs allocated to any SI/WI in 1 meeting = same as in SA2 = 2</a:t>
            </a:r>
            <a:endParaRPr lang="en-SE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6A5C2-5FA7-49A7-B690-F92210C3D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OAM TU planning (Jan.2024~Sep.2025)</a:t>
            </a:r>
            <a:endParaRPr lang="zh-CN" altLang="en-US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3324C0-807E-4BA7-B0B1-5C7CC3495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712335"/>
              </p:ext>
            </p:extLst>
          </p:nvPr>
        </p:nvGraphicFramePr>
        <p:xfrm>
          <a:off x="204063" y="3429000"/>
          <a:ext cx="11638720" cy="2537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00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77059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highlight>
                            <a:srgbClr val="FFFF00"/>
                          </a:highlight>
                          <a:latin typeface="+mn-lt"/>
                        </a:rPr>
                        <a:t>Jan.2024~Mar.2024</a:t>
                      </a:r>
                    </a:p>
                    <a:p>
                      <a:r>
                        <a:rPr lang="en-US" altLang="zh-CN" sz="1200" b="1" dirty="0">
                          <a:highlight>
                            <a:srgbClr val="FFFF00"/>
                          </a:highlight>
                          <a:latin typeface="+mn-lt"/>
                        </a:rPr>
                        <a:t>SA5#153 (1 meeting) (Last meeting for Rel-18)</a:t>
                      </a:r>
                      <a:endParaRPr lang="zh-CN" altLang="en-US" sz="12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highlight>
                            <a:srgbClr val="FFFF00"/>
                          </a:highlight>
                          <a:latin typeface="+mn-lt"/>
                        </a:rPr>
                        <a:t>1.5 TU (CR)+13 TU (Rel-18)=14.5 TU</a:t>
                      </a:r>
                      <a:endParaRPr lang="zh-CN" altLang="en-US" sz="1200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971519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Apr.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SA5#154~#158 (5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 = 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TU*4 meetings= 52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 meetings = 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33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4D6813D-0A33-4161-BBD5-408D691E24A5}"/>
              </a:ext>
            </a:extLst>
          </p:cNvPr>
          <p:cNvSpPr txBox="1"/>
          <p:nvPr/>
        </p:nvSpPr>
        <p:spPr>
          <a:xfrm>
            <a:off x="475911" y="1120676"/>
            <a:ext cx="104562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120 TUs, implying: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meeting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10 meetings)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6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each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Rel-19 SID / WID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0.6 TU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Rel-19 SID / WID per meeting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51620971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z00340018\AppData\Roaming\eSpace_Desktop\UserData\z00340018\imagefiles\originalImgfiles\AD638795-5AA5-41AC-BB4F-5DB8DA1E7911.png">
            <a:extLst>
              <a:ext uri="{FF2B5EF4-FFF2-40B4-BE49-F238E27FC236}">
                <a16:creationId xmlns:a16="http://schemas.microsoft.com/office/drawing/2014/main" id="{C5394241-C666-45B7-9213-D5ADFF52D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95" y="1007055"/>
            <a:ext cx="10363200" cy="576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8774885" y="4741158"/>
            <a:ext cx="2145031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statistics</a:t>
            </a:r>
            <a:endParaRPr lang="zh-CN" altLang="en-US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2235906" y="4757618"/>
            <a:ext cx="1915965" cy="95410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topic moderator and agreed by the group</a:t>
            </a:r>
            <a:endParaRPr lang="zh-CN" alt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4250725" y="4107697"/>
            <a:ext cx="4569251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3200" dirty="0"/>
              <a:t>SA5 calendar with OAM TU (two parallel tracks on Tuesday/Wednesday)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175867"/>
              </p:ext>
            </p:extLst>
          </p:nvPr>
        </p:nvGraphicFramePr>
        <p:xfrm>
          <a:off x="1322322" y="1851731"/>
          <a:ext cx="8801980" cy="4481434"/>
        </p:xfrm>
        <a:graphic>
          <a:graphicData uri="http://schemas.openxmlformats.org/drawingml/2006/table">
            <a:tbl>
              <a:tblPr firstRow="1" firstCol="1" bandRow="1"/>
              <a:tblGrid>
                <a:gridCol w="105951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530199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530199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530199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621033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530834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(may change depends on the host restriction)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17:40 – 19:10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Stream#2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820828" y="1319635"/>
            <a:ext cx="753764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track in ordinary meeting = 18.5 TUs</a:t>
            </a:r>
          </a:p>
          <a:p>
            <a:r>
              <a:rPr lang="en-US" altLang="zh-CN" b="1" dirty="0"/>
              <a:t>Two extra days in parallel = 9.5 sessions (TUs), total TU in 1 ordinary meeting = 28 TUs</a:t>
            </a:r>
            <a:endParaRPr lang="zh-CN" alt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30A882-EBA7-45DF-848B-F45BA9EA09A0}"/>
              </a:ext>
            </a:extLst>
          </p:cNvPr>
          <p:cNvSpPr txBox="1"/>
          <p:nvPr/>
        </p:nvSpPr>
        <p:spPr>
          <a:xfrm rot="20264497">
            <a:off x="9200139" y="5136881"/>
            <a:ext cx="2670801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practice of TU calculation, not decision for parallel tracks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6533005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158167</TotalTime>
  <Words>2932</Words>
  <Application>Microsoft Office PowerPoint</Application>
  <PresentationFormat>Widescreen</PresentationFormat>
  <Paragraphs>603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8" baseType="lpstr">
      <vt:lpstr>Batang</vt:lpstr>
      <vt:lpstr>Microsoft YaHei UI</vt:lpstr>
      <vt:lpstr>Montserrat</vt:lpstr>
      <vt:lpstr>MS PGothic</vt:lpstr>
      <vt:lpstr>MS PGothic</vt:lpstr>
      <vt:lpstr>等线</vt:lpstr>
      <vt:lpstr>宋体</vt:lpstr>
      <vt:lpstr>微软雅黑</vt:lpstr>
      <vt:lpstr>微软雅黑</vt:lpstr>
      <vt:lpstr>Arial</vt:lpstr>
      <vt:lpstr>Calibri</vt:lpstr>
      <vt:lpstr>Times New Roman</vt:lpstr>
      <vt:lpstr>Wingdings</vt:lpstr>
      <vt:lpstr>Wingdings 3</vt:lpstr>
      <vt:lpstr>Office Theme</vt:lpstr>
      <vt:lpstr>   Rel-19 SA5 work planning SA5#152, 13 – 17 November, 2023 </vt:lpstr>
      <vt:lpstr>PowerPoint Presentation</vt:lpstr>
      <vt:lpstr>PowerPoint Presentation</vt:lpstr>
      <vt:lpstr>Rel-19 work progress in other SA groups</vt:lpstr>
      <vt:lpstr>SA5 calendar with OAM TU (one track) </vt:lpstr>
      <vt:lpstr>TU Budget for SA5 OAM</vt:lpstr>
      <vt:lpstr>SA5 Rel-19 OAM TU planning (Jan.2024~Sep.2025)</vt:lpstr>
      <vt:lpstr>Sample of OAM TU planning and statistics</vt:lpstr>
      <vt:lpstr>SA5 calendar with OAM TU (two parallel tracks on Tuesday/Wednesday) </vt:lpstr>
      <vt:lpstr>TU Comparison of two tracks/one track</vt:lpstr>
      <vt:lpstr>SA5 Rel-18 leftover TU (~Jan.2024)</vt:lpstr>
      <vt:lpstr>Summary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3712</cp:revision>
  <dcterms:created xsi:type="dcterms:W3CDTF">2008-08-30T09:32:10Z</dcterms:created>
  <dcterms:modified xsi:type="dcterms:W3CDTF">2023-11-03T12:30:35Z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